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1" r:id="rId3"/>
    <p:sldId id="263" r:id="rId4"/>
    <p:sldId id="265" r:id="rId5"/>
    <p:sldId id="266" r:id="rId6"/>
    <p:sldId id="267" r:id="rId7"/>
    <p:sldId id="268" r:id="rId8"/>
    <p:sldId id="276" r:id="rId9"/>
    <p:sldId id="277" r:id="rId10"/>
    <p:sldId id="269" r:id="rId11"/>
    <p:sldId id="270" r:id="rId12"/>
    <p:sldId id="271" r:id="rId13"/>
    <p:sldId id="272" r:id="rId14"/>
    <p:sldId id="274" r:id="rId15"/>
    <p:sldId id="273" r:id="rId1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A07EB1-2374-C545-86B0-18A1097C6521}">
          <p14:sldIdLst>
            <p14:sldId id="256"/>
            <p14:sldId id="261"/>
            <p14:sldId id="263"/>
            <p14:sldId id="265"/>
          </p14:sldIdLst>
        </p14:section>
        <p14:section name="Section 2" id="{DF7061B9-B7AD-4A49-85F9-B766CDCBA620}">
          <p14:sldIdLst>
            <p14:sldId id="266"/>
            <p14:sldId id="267"/>
            <p14:sldId id="268"/>
            <p14:sldId id="276"/>
            <p14:sldId id="277"/>
            <p14:sldId id="269"/>
            <p14:sldId id="270"/>
            <p14:sldId id="271"/>
            <p14:sldId id="272"/>
            <p14:sldId id="274"/>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297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8" autoAdjust="0"/>
    <p:restoredTop sz="94660"/>
  </p:normalViewPr>
  <p:slideViewPr>
    <p:cSldViewPr snapToGrid="0" snapToObjects="1">
      <p:cViewPr>
        <p:scale>
          <a:sx n="150" d="100"/>
          <a:sy n="150" d="100"/>
        </p:scale>
        <p:origin x="-952" y="-8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41F43-95F6-504D-A667-AA794CE4A172}" type="datetimeFigureOut">
              <a:rPr lang="en-US" smtClean="0"/>
              <a:t>07/12/18</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63D47C-E2A3-EF46-B61A-6CCB031463DC}" type="slidenum">
              <a:rPr lang="en-US" smtClean="0"/>
              <a:t>‹#›</a:t>
            </a:fld>
            <a:endParaRPr lang="en-US"/>
          </a:p>
        </p:txBody>
      </p:sp>
    </p:spTree>
    <p:extLst>
      <p:ext uri="{BB962C8B-B14F-4D97-AF65-F5344CB8AC3E}">
        <p14:creationId xmlns:p14="http://schemas.microsoft.com/office/powerpoint/2010/main" val="2540240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Sian </a:t>
            </a:r>
            <a:r>
              <a:rPr lang="en-US" dirty="0" err="1" smtClean="0"/>
              <a:t>tallks</a:t>
            </a:r>
            <a:r>
              <a:rPr lang="mr-IN" dirty="0" smtClean="0"/>
              <a:t>…</a:t>
            </a:r>
            <a:r>
              <a:rPr lang="en-US" dirty="0" smtClean="0"/>
              <a:t>.20 </a:t>
            </a:r>
            <a:r>
              <a:rPr lang="en-US" dirty="0" err="1" smtClean="0"/>
              <a:t>mins</a:t>
            </a:r>
            <a:r>
              <a:rPr lang="en-US" dirty="0" smtClean="0"/>
              <a:t> for this section</a:t>
            </a:r>
            <a:r>
              <a:rPr lang="en-US" baseline="0" dirty="0" smtClean="0"/>
              <a:t> including the display visuals up to Housing</a:t>
            </a:r>
            <a:endParaRPr lang="en-US" dirty="0"/>
          </a:p>
        </p:txBody>
      </p:sp>
      <p:sp>
        <p:nvSpPr>
          <p:cNvPr id="4" name="Slide Number Placeholder 3"/>
          <p:cNvSpPr>
            <a:spLocks noGrp="1"/>
          </p:cNvSpPr>
          <p:nvPr>
            <p:ph type="sldNum" sz="quarter" idx="10"/>
          </p:nvPr>
        </p:nvSpPr>
        <p:spPr/>
        <p:txBody>
          <a:bodyPr/>
          <a:lstStyle/>
          <a:p>
            <a:fld id="{6B63D47C-E2A3-EF46-B61A-6CCB031463DC}" type="slidenum">
              <a:rPr lang="en-US" smtClean="0"/>
              <a:t>2</a:t>
            </a:fld>
            <a:endParaRPr lang="en-US"/>
          </a:p>
        </p:txBody>
      </p:sp>
    </p:spTree>
    <p:extLst>
      <p:ext uri="{BB962C8B-B14F-4D97-AF65-F5344CB8AC3E}">
        <p14:creationId xmlns:p14="http://schemas.microsoft.com/office/powerpoint/2010/main" val="348780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Roy will pick</a:t>
            </a:r>
            <a:r>
              <a:rPr lang="en-US" baseline="0" dirty="0" smtClean="0"/>
              <a:t> up here</a:t>
            </a:r>
            <a:endParaRPr lang="en-US" dirty="0"/>
          </a:p>
        </p:txBody>
      </p:sp>
      <p:sp>
        <p:nvSpPr>
          <p:cNvPr id="4" name="Slide Number Placeholder 3"/>
          <p:cNvSpPr>
            <a:spLocks noGrp="1"/>
          </p:cNvSpPr>
          <p:nvPr>
            <p:ph type="sldNum" sz="quarter" idx="10"/>
          </p:nvPr>
        </p:nvSpPr>
        <p:spPr/>
        <p:txBody>
          <a:bodyPr/>
          <a:lstStyle/>
          <a:p>
            <a:fld id="{6B63D47C-E2A3-EF46-B61A-6CCB031463DC}" type="slidenum">
              <a:rPr lang="en-US" smtClean="0"/>
              <a:t>10</a:t>
            </a:fld>
            <a:endParaRPr lang="en-US"/>
          </a:p>
        </p:txBody>
      </p:sp>
    </p:spTree>
    <p:extLst>
      <p:ext uri="{BB962C8B-B14F-4D97-AF65-F5344CB8AC3E}">
        <p14:creationId xmlns:p14="http://schemas.microsoft.com/office/powerpoint/2010/main" val="356413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3D47C-E2A3-EF46-B61A-6CCB031463DC}" type="slidenum">
              <a:rPr lang="en-US" smtClean="0"/>
              <a:t>14</a:t>
            </a:fld>
            <a:endParaRPr lang="en-US"/>
          </a:p>
        </p:txBody>
      </p:sp>
    </p:spTree>
    <p:extLst>
      <p:ext uri="{BB962C8B-B14F-4D97-AF65-F5344CB8AC3E}">
        <p14:creationId xmlns:p14="http://schemas.microsoft.com/office/powerpoint/2010/main" val="45284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F131C-4778-F543-82FE-69FA9015747D}"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376607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F131C-4778-F543-82FE-69FA9015747D}"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102812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90"/>
            <a:ext cx="1543050" cy="780203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90"/>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F131C-4778-F543-82FE-69FA9015747D}"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39900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F131C-4778-F543-82FE-69FA9015747D}"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125444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71"/>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F131C-4778-F543-82FE-69FA9015747D}" type="datetimeFigureOut">
              <a:rPr lang="en-US" smtClean="0"/>
              <a:t>07/12/18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109849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6"/>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F131C-4778-F543-82FE-69FA9015747D}" type="datetimeFigureOut">
              <a:rPr lang="en-US" smtClean="0"/>
              <a:t>07/12/18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216582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F131C-4778-F543-82FE-69FA9015747D}" type="datetimeFigureOut">
              <a:rPr lang="en-US" smtClean="0"/>
              <a:t>07/12/18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341749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F131C-4778-F543-82FE-69FA9015747D}" type="datetimeFigureOut">
              <a:rPr lang="en-US" smtClean="0"/>
              <a:t>07/12/18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142865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F131C-4778-F543-82FE-69FA9015747D}" type="datetimeFigureOut">
              <a:rPr lang="en-US" smtClean="0"/>
              <a:t>07/12/18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236600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0" y="364073"/>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73"/>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F131C-4778-F543-82FE-69FA9015747D}" type="datetimeFigureOut">
              <a:rPr lang="en-US" smtClean="0"/>
              <a:t>07/12/18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4125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F131C-4778-F543-82FE-69FA9015747D}" type="datetimeFigureOut">
              <a:rPr lang="en-US" smtClean="0"/>
              <a:t>07/12/18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C7E11-3471-B040-95B8-7FDB217AA274}" type="slidenum">
              <a:rPr lang="en-US" smtClean="0"/>
              <a:t>‹#›</a:t>
            </a:fld>
            <a:endParaRPr lang="en-US"/>
          </a:p>
        </p:txBody>
      </p:sp>
    </p:spTree>
    <p:extLst>
      <p:ext uri="{BB962C8B-B14F-4D97-AF65-F5344CB8AC3E}">
        <p14:creationId xmlns:p14="http://schemas.microsoft.com/office/powerpoint/2010/main" val="36700150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40"/>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E5F131C-4778-F543-82FE-69FA9015747D}" type="datetimeFigureOut">
              <a:rPr lang="en-US" smtClean="0"/>
              <a:t>07/12/18</a:t>
            </a:fld>
            <a:endParaRPr lang="en-US"/>
          </a:p>
        </p:txBody>
      </p:sp>
      <p:sp>
        <p:nvSpPr>
          <p:cNvPr id="5" name="Footer Placeholder 4"/>
          <p:cNvSpPr>
            <a:spLocks noGrp="1"/>
          </p:cNvSpPr>
          <p:nvPr>
            <p:ph type="ftr" sz="quarter" idx="3"/>
          </p:nvPr>
        </p:nvSpPr>
        <p:spPr>
          <a:xfrm>
            <a:off x="2343150" y="8475140"/>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40"/>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74C7E11-3471-B040-95B8-7FDB217AA274}" type="slidenum">
              <a:rPr lang="en-US" smtClean="0"/>
              <a:t>‹#›</a:t>
            </a:fld>
            <a:endParaRPr lang="en-US"/>
          </a:p>
        </p:txBody>
      </p:sp>
      <p:pic>
        <p:nvPicPr>
          <p:cNvPr id="7" name="Picture 6"/>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342903" y="168489"/>
            <a:ext cx="3857149" cy="1066800"/>
          </a:xfrm>
          <a:prstGeom prst="rect">
            <a:avLst/>
          </a:prstGeom>
          <a:noFill/>
          <a:ln>
            <a:noFill/>
          </a:ln>
          <a:extLst>
            <a:ext uri="{FAA26D3D-D897-4be2-8F04-BA451C77F1D7}">
              <ma14:placeholderFlag xmlns:ma14="http://schemas.microsoft.com/office/mac/drawingml/2011/main"/>
            </a:ext>
          </a:extLst>
        </p:spPr>
      </p:pic>
      <p:pic>
        <p:nvPicPr>
          <p:cNvPr id="8" name="Picture 7"/>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5256109" y="219289"/>
            <a:ext cx="1136513" cy="101600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39425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59448"/>
            <a:ext cx="5829300" cy="1960033"/>
          </a:xfrm>
        </p:spPr>
        <p:txBody>
          <a:bodyPr/>
          <a:lstStyle/>
          <a:p>
            <a:r>
              <a:rPr lang="en-US" sz="3200" dirty="0" smtClean="0"/>
              <a:t>Reg 14, </a:t>
            </a:r>
            <a:r>
              <a:rPr lang="en-US" sz="3200" dirty="0" smtClean="0"/>
              <a:t>Public Consultation</a:t>
            </a:r>
            <a:endParaRPr lang="en-US" sz="3200" dirty="0"/>
          </a:p>
        </p:txBody>
      </p:sp>
      <p:sp>
        <p:nvSpPr>
          <p:cNvPr id="3" name="Subtitle 2"/>
          <p:cNvSpPr>
            <a:spLocks noGrp="1"/>
          </p:cNvSpPr>
          <p:nvPr>
            <p:ph type="subTitle" idx="1"/>
          </p:nvPr>
        </p:nvSpPr>
        <p:spPr>
          <a:xfrm>
            <a:off x="917575" y="7275095"/>
            <a:ext cx="4800600" cy="1868905"/>
          </a:xfrm>
        </p:spPr>
        <p:txBody>
          <a:bodyPr>
            <a:normAutofit/>
          </a:bodyPr>
          <a:lstStyle/>
          <a:p>
            <a:r>
              <a:rPr lang="en-US" sz="2800" dirty="0" smtClean="0"/>
              <a:t>8</a:t>
            </a:r>
            <a:r>
              <a:rPr lang="en-US" sz="2800" baseline="30000" dirty="0" smtClean="0"/>
              <a:t>th</a:t>
            </a:r>
            <a:r>
              <a:rPr lang="en-US" sz="2800" dirty="0" smtClean="0"/>
              <a:t> December 2018 to</a:t>
            </a:r>
            <a:r>
              <a:rPr lang="en-US" sz="2800" dirty="0" smtClean="0"/>
              <a:t> </a:t>
            </a:r>
            <a:endParaRPr lang="en-US" sz="2800" dirty="0" smtClean="0"/>
          </a:p>
          <a:p>
            <a:r>
              <a:rPr lang="en-US" sz="2800" dirty="0" smtClean="0"/>
              <a:t>1</a:t>
            </a:r>
            <a:r>
              <a:rPr lang="en-US" sz="2800" baseline="30000" dirty="0" smtClean="0"/>
              <a:t>st</a:t>
            </a:r>
            <a:r>
              <a:rPr lang="en-US" sz="2800" dirty="0" smtClean="0"/>
              <a:t> February 2019</a:t>
            </a:r>
          </a:p>
          <a:p>
            <a:endParaRPr lang="en-US" sz="2800" dirty="0"/>
          </a:p>
        </p:txBody>
      </p:sp>
      <p:pic>
        <p:nvPicPr>
          <p:cNvPr id="4" name="Picture 3" descr="Crudville.jpg"/>
          <p:cNvPicPr/>
          <p:nvPr/>
        </p:nvPicPr>
        <p:blipFill rotWithShape="1">
          <a:blip r:embed="rId2" cstate="screen">
            <a:alphaModFix/>
            <a:extLst>
              <a:ext uri="{28A0092B-C50C-407E-A947-70E740481C1C}">
                <a14:useLocalDpi xmlns:a14="http://schemas.microsoft.com/office/drawing/2010/main"/>
              </a:ext>
            </a:extLst>
          </a:blip>
          <a:srcRect/>
          <a:stretch/>
        </p:blipFill>
        <p:spPr bwMode="auto">
          <a:xfrm rot="253306">
            <a:off x="1693959" y="2245863"/>
            <a:ext cx="3572859" cy="4580418"/>
          </a:xfrm>
          <a:prstGeom prst="rect">
            <a:avLst/>
          </a:prstGeom>
          <a:ln>
            <a:noFill/>
          </a:ln>
          <a:effectLst>
            <a:glow rad="101600">
              <a:srgbClr val="9BBB59">
                <a:lumMod val="60000"/>
                <a:lumOff val="40000"/>
                <a:alpha val="75000"/>
              </a:srgbClr>
            </a:glow>
          </a:effectLst>
          <a:extLst>
            <a:ext uri="{53640926-AAD7-44d8-BBD7-CCE9431645EC}">
              <a14:shadowObscured xmlns:a14="http://schemas.microsoft.com/office/drawing/2010/main"/>
            </a:ext>
            <a:ext uri="{FAA26D3D-D897-4be2-8F04-BA451C77F1D7}">
              <ma14:placeholderFlag xmlns:ma14="http://schemas.microsoft.com/office/mac/drawingml/2011/main"/>
            </a:ext>
          </a:extLst>
        </p:spPr>
      </p:pic>
    </p:spTree>
    <p:extLst>
      <p:ext uri="{BB962C8B-B14F-4D97-AF65-F5344CB8AC3E}">
        <p14:creationId xmlns:p14="http://schemas.microsoft.com/office/powerpoint/2010/main" val="21926121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4304"/>
          <a:stretch/>
        </p:blipFill>
        <p:spPr>
          <a:xfrm>
            <a:off x="3193200" y="6665209"/>
            <a:ext cx="3534063" cy="2408400"/>
          </a:xfrm>
          <a:prstGeom prst="rect">
            <a:avLst/>
          </a:prstGeom>
        </p:spPr>
      </p:pic>
      <p:sp>
        <p:nvSpPr>
          <p:cNvPr id="6" name="TextBox 5"/>
          <p:cNvSpPr txBox="1"/>
          <p:nvPr/>
        </p:nvSpPr>
        <p:spPr>
          <a:xfrm>
            <a:off x="2355646" y="4260857"/>
            <a:ext cx="1966694" cy="435278"/>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2400" dirty="0">
                <a:latin typeface="Arial" panose="020B0604020202020204" pitchFamily="34" charset="0"/>
                <a:cs typeface="Arial" panose="020B0604020202020204" pitchFamily="34" charset="0"/>
              </a:rPr>
              <a:t>Affordability</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196907" y="1264939"/>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4258492" y="1264939"/>
            <a:ext cx="2468771" cy="681499"/>
          </a:xfrm>
          <a:prstGeom prst="rect">
            <a:avLst/>
          </a:prstGeom>
          <a:solidFill>
            <a:schemeClr val="accent3">
              <a:lumMod val="40000"/>
              <a:lumOff val="60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
        <p:nvSpPr>
          <p:cNvPr id="13" name="TextBox 12"/>
          <p:cNvSpPr txBox="1"/>
          <p:nvPr/>
        </p:nvSpPr>
        <p:spPr>
          <a:xfrm>
            <a:off x="217981" y="6620474"/>
            <a:ext cx="1712359" cy="2312715"/>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00800" indent="-100800">
              <a:buFont typeface="Arial" panose="020B0604020202020204" pitchFamily="34" charset="0"/>
              <a:buChar char="•"/>
            </a:pPr>
            <a:r>
              <a:rPr lang="en-GB" sz="900" b="1" dirty="0">
                <a:cs typeface="Arial" panose="020B0604020202020204" pitchFamily="34" charset="0"/>
              </a:rPr>
              <a:t>43 - </a:t>
            </a:r>
            <a:r>
              <a:rPr lang="en-GB" sz="900" dirty="0">
                <a:cs typeface="Arial" panose="020B0604020202020204" pitchFamily="34" charset="0"/>
              </a:rPr>
              <a:t>Need to provide 40% affordable as defined by Government. </a:t>
            </a:r>
            <a:r>
              <a:rPr lang="en-GB" sz="900" dirty="0" err="1">
                <a:cs typeface="Arial" panose="020B0604020202020204" pitchFamily="34" charset="0"/>
              </a:rPr>
              <a:t>ie</a:t>
            </a:r>
            <a:r>
              <a:rPr lang="en-GB" sz="900" dirty="0">
                <a:cs typeface="Arial" panose="020B0604020202020204" pitchFamily="34" charset="0"/>
              </a:rPr>
              <a:t>. affordable rent, starter homes, discounted market sale housing. </a:t>
            </a:r>
          </a:p>
          <a:p>
            <a:pPr marL="100800" indent="-100800">
              <a:buFont typeface="Arial" panose="020B0604020202020204" pitchFamily="34" charset="0"/>
              <a:buChar char="•"/>
            </a:pPr>
            <a:r>
              <a:rPr lang="en-GB" sz="900" b="1" dirty="0">
                <a:cs typeface="Arial" panose="020B0604020202020204" pitchFamily="34" charset="0"/>
              </a:rPr>
              <a:t>45 - </a:t>
            </a:r>
            <a:r>
              <a:rPr lang="en-GB" sz="900" dirty="0">
                <a:cs typeface="Arial" panose="020B0604020202020204" pitchFamily="34" charset="0"/>
              </a:rPr>
              <a:t>Type mix and size of home – New housing, both market housing and affordable, must be well designed to address local housing need incorporating a range of different types, tenures and sizes of homes to create mixed and balanced communities.</a:t>
            </a:r>
          </a:p>
        </p:txBody>
      </p:sp>
      <p:sp>
        <p:nvSpPr>
          <p:cNvPr id="14" name="TextBox 13"/>
          <p:cNvSpPr txBox="1"/>
          <p:nvPr/>
        </p:nvSpPr>
        <p:spPr>
          <a:xfrm>
            <a:off x="217980" y="4665357"/>
            <a:ext cx="1826388" cy="1481718"/>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Crudwell Parish Housing needs assessment – Vision Planning, March 2018</a:t>
            </a:r>
          </a:p>
          <a:p>
            <a:pPr marL="97200" indent="-97200">
              <a:buFont typeface="Arial" panose="020B0604020202020204" pitchFamily="34" charset="0"/>
              <a:buChar char="•"/>
            </a:pPr>
            <a:r>
              <a:rPr lang="en-GB" sz="900" dirty="0">
                <a:latin typeface="+mj-lt"/>
                <a:cs typeface="Arial" panose="020B0604020202020204" pitchFamily="34" charset="0"/>
              </a:rPr>
              <a:t>Parish needs survey, 2015</a:t>
            </a:r>
          </a:p>
          <a:p>
            <a:pPr marL="97200" indent="-97200">
              <a:buFont typeface="Arial" panose="020B0604020202020204" pitchFamily="34" charset="0"/>
              <a:buChar char="•"/>
            </a:pPr>
            <a:r>
              <a:rPr lang="en-GB" sz="900" dirty="0">
                <a:latin typeface="+mj-lt"/>
                <a:cs typeface="Arial" panose="020B0604020202020204" pitchFamily="34" charset="0"/>
              </a:rPr>
              <a:t>Wiltshire Council’s affordability register </a:t>
            </a:r>
          </a:p>
          <a:p>
            <a:endParaRPr lang="en-GB" dirty="0"/>
          </a:p>
        </p:txBody>
      </p:sp>
      <p:sp>
        <p:nvSpPr>
          <p:cNvPr id="18" name="TextBox 17"/>
          <p:cNvSpPr txBox="1"/>
          <p:nvPr/>
        </p:nvSpPr>
        <p:spPr>
          <a:xfrm>
            <a:off x="171043" y="2091321"/>
            <a:ext cx="2085093" cy="1789495"/>
          </a:xfrm>
          <a:prstGeom prst="rect">
            <a:avLst/>
          </a:prstGeom>
          <a:solidFill>
            <a:schemeClr val="bg1">
              <a:lumMod val="85000"/>
            </a:schemeClr>
          </a:solidFill>
          <a:ln>
            <a:solidFill>
              <a:schemeClr val="tx1"/>
            </a:solidFill>
          </a:ln>
        </p:spPr>
        <p:txBody>
          <a:bodyPr wrap="square" lIns="65309" tIns="32654" rIns="65309" bIns="32654" rtlCol="0">
            <a:spAutoFit/>
          </a:bodyPr>
          <a:lstStyle/>
          <a:p>
            <a:pPr marL="326546" indent="-163273" algn="ctr"/>
            <a:r>
              <a:rPr lang="en-GB" sz="1000" b="1" dirty="0">
                <a:latin typeface="Arial" panose="020B0604020202020204" pitchFamily="34" charset="0"/>
                <a:cs typeface="Arial" panose="020B0604020202020204" pitchFamily="34" charset="0"/>
              </a:rPr>
              <a:t>COMMUNITY COMMENTS ON NEED FOR MORE AFFORDABLE HOMES FOR LOCAL COMMUNITY</a:t>
            </a:r>
          </a:p>
          <a:p>
            <a:pPr marL="111600" indent="-126000"/>
            <a:r>
              <a:rPr lang="en-GB" sz="900" dirty="0">
                <a:latin typeface="+mj-lt"/>
                <a:cs typeface="Arial" panose="020B0604020202020204" pitchFamily="34" charset="0"/>
              </a:rPr>
              <a:t>The need for more starter homes for the young and downsizing homes for the elderly/younger retirees is a significant concern for the community. NP notes that this is a different sort of affordability requirement to that defined in Wiltshire Council’s Core policy 43.</a:t>
            </a:r>
          </a:p>
        </p:txBody>
      </p:sp>
      <p:sp>
        <p:nvSpPr>
          <p:cNvPr id="20" name="TextBox 19"/>
          <p:cNvSpPr txBox="1"/>
          <p:nvPr/>
        </p:nvSpPr>
        <p:spPr>
          <a:xfrm>
            <a:off x="4715021" y="2087825"/>
            <a:ext cx="2008663" cy="4590261"/>
          </a:xfrm>
          <a:prstGeom prst="rect">
            <a:avLst/>
          </a:prstGeom>
          <a:solidFill>
            <a:schemeClr val="accent3">
              <a:lumMod val="40000"/>
              <a:lumOff val="60000"/>
            </a:schemeClr>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POLICIES</a:t>
            </a:r>
          </a:p>
          <a:p>
            <a:pPr marL="108000" indent="-97200">
              <a:buFont typeface="Arial" panose="020B0604020202020204" pitchFamily="34" charset="0"/>
              <a:buChar char="•"/>
            </a:pPr>
            <a:r>
              <a:rPr lang="en-GB" sz="900" b="1" dirty="0">
                <a:latin typeface="+mj-lt"/>
                <a:ea typeface="Times New Roman"/>
                <a:cs typeface="Arial" panose="020B0604020202020204" pitchFamily="34" charset="0"/>
              </a:rPr>
              <a:t>DD1e: </a:t>
            </a:r>
            <a:r>
              <a:rPr lang="en-GB" sz="900" dirty="0">
                <a:latin typeface="+mj-lt"/>
                <a:ea typeface="Times New Roman"/>
                <a:cs typeface="Arial" panose="020B0604020202020204" pitchFamily="34" charset="0"/>
              </a:rPr>
              <a:t>Tuners Lane – meeting local housing needs by determining the type and size of the open market homes portion of any new development. i.e. policy seeks to deliver a greater proportion of affordable homes that are simply smaller and lower cost in some way but do not necessarily meet Wilts councils technical definition of affordable (defined in Core policy 43). </a:t>
            </a:r>
          </a:p>
          <a:p>
            <a:pPr marL="108000" indent="-97200">
              <a:buFont typeface="Arial" panose="020B0604020202020204" pitchFamily="34" charset="0"/>
              <a:buChar char="•"/>
            </a:pPr>
            <a:r>
              <a:rPr lang="en-GB" sz="900" b="1" dirty="0">
                <a:latin typeface="+mj-lt"/>
                <a:ea typeface="Times New Roman"/>
                <a:cs typeface="Arial" panose="020B0604020202020204" pitchFamily="34" charset="0"/>
              </a:rPr>
              <a:t>DD1: </a:t>
            </a:r>
            <a:r>
              <a:rPr lang="en-GB" sz="900" dirty="0">
                <a:latin typeface="+mj-lt"/>
                <a:ea typeface="Times New Roman"/>
                <a:cs typeface="Arial" panose="020B0604020202020204" pitchFamily="34" charset="0"/>
              </a:rPr>
              <a:t>Tuners Lane – Policy meets the requirement for 8 affordable homes (as defined in Core policy 43) by allocating a site of 1.3 hectares, suitable for a residential development of 20-25 dwellings.</a:t>
            </a:r>
          </a:p>
          <a:p>
            <a:pPr marL="108000" indent="-97200">
              <a:buFont typeface="Arial" panose="020B0604020202020204" pitchFamily="34" charset="0"/>
              <a:buChar char="•"/>
            </a:pPr>
            <a:r>
              <a:rPr lang="en-GB" sz="900" b="1" dirty="0">
                <a:latin typeface="+mj-lt"/>
                <a:ea typeface="Times New Roman"/>
                <a:cs typeface="Arial" panose="020B0604020202020204" pitchFamily="34" charset="0"/>
              </a:rPr>
              <a:t>DD2f: </a:t>
            </a:r>
            <a:r>
              <a:rPr lang="en-GB" sz="900" dirty="0">
                <a:latin typeface="+mj-lt"/>
                <a:ea typeface="Times New Roman"/>
                <a:cs typeface="Arial" panose="020B0604020202020204" pitchFamily="34" charset="0"/>
              </a:rPr>
              <a:t>Windfall Housing – In addition to DD1, applications for residential dwellings on Windfall sites within the Crudwell village Settlement Boundary will be supported where they meet six criteria (DD2), one of which is that it:</a:t>
            </a:r>
          </a:p>
          <a:p>
            <a:pPr marL="108000" lvl="1" indent="-97200">
              <a:buFont typeface="Arial" panose="020B0604020202020204" pitchFamily="34" charset="0"/>
              <a:buChar char="•"/>
            </a:pPr>
            <a:r>
              <a:rPr lang="en-GB" sz="900" dirty="0">
                <a:latin typeface="+mj-lt"/>
                <a:ea typeface="Times New Roman"/>
                <a:cs typeface="Arial" panose="020B0604020202020204" pitchFamily="34" charset="0"/>
              </a:rPr>
              <a:t>Demonstrably meets an identified need for homes in Crudwell, for example: affordable housing, housing for the elderly, self-build housing and holiday accommodation.</a:t>
            </a:r>
          </a:p>
          <a:p>
            <a:pPr algn="ctr"/>
            <a:endParaRPr lang="en-GB" sz="1300" b="1" dirty="0">
              <a:latin typeface="Arial" panose="020B0604020202020204" pitchFamily="34" charset="0"/>
              <a:cs typeface="Arial" panose="020B0604020202020204" pitchFamily="34" charset="0"/>
            </a:endParaRPr>
          </a:p>
        </p:txBody>
      </p:sp>
      <p:sp>
        <p:nvSpPr>
          <p:cNvPr id="15" name="Bent-Up Arrow 14"/>
          <p:cNvSpPr/>
          <p:nvPr/>
        </p:nvSpPr>
        <p:spPr>
          <a:xfrm rot="5400000">
            <a:off x="1582992" y="3813095"/>
            <a:ext cx="673526" cy="822960"/>
          </a:xfrm>
          <a:prstGeom prst="bentUpArrow">
            <a:avLst>
              <a:gd name="adj1" fmla="val 26182"/>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16" name="Bent-Up Arrow 15"/>
          <p:cNvSpPr/>
          <p:nvPr/>
        </p:nvSpPr>
        <p:spPr>
          <a:xfrm>
            <a:off x="2037534" y="4689421"/>
            <a:ext cx="909441" cy="822960"/>
          </a:xfrm>
          <a:prstGeom prst="bentUpArrow">
            <a:avLst>
              <a:gd name="adj1" fmla="val 20127"/>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Bent-Up Arrow 16"/>
          <p:cNvSpPr/>
          <p:nvPr/>
        </p:nvSpPr>
        <p:spPr>
          <a:xfrm>
            <a:off x="1883402" y="4682399"/>
            <a:ext cx="1455591" cy="3196532"/>
          </a:xfrm>
          <a:prstGeom prst="bentUpArrow">
            <a:avLst>
              <a:gd name="adj1" fmla="val 11743"/>
              <a:gd name="adj2" fmla="val 10711"/>
              <a:gd name="adj3" fmla="val 14644"/>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Bent-Up Arrow 18"/>
          <p:cNvSpPr/>
          <p:nvPr/>
        </p:nvSpPr>
        <p:spPr>
          <a:xfrm rot="5400000">
            <a:off x="3994906" y="4814659"/>
            <a:ext cx="855596" cy="584636"/>
          </a:xfrm>
          <a:prstGeom prst="bentUpArrow">
            <a:avLst>
              <a:gd name="adj1" fmla="val 25313"/>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657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8420" y="1778032"/>
            <a:ext cx="3866535" cy="2731174"/>
          </a:xfrm>
          <a:prstGeom prst="rect">
            <a:avLst/>
          </a:prstGeom>
        </p:spPr>
      </p:pic>
      <p:sp>
        <p:nvSpPr>
          <p:cNvPr id="6" name="TextBox 5"/>
          <p:cNvSpPr txBox="1"/>
          <p:nvPr/>
        </p:nvSpPr>
        <p:spPr>
          <a:xfrm>
            <a:off x="2184382" y="4355045"/>
            <a:ext cx="1966694" cy="404500"/>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2200" dirty="0" smtClean="0">
                <a:latin typeface="Arial" panose="020B0604020202020204" pitchFamily="34" charset="0"/>
                <a:cs typeface="Arial" panose="020B0604020202020204" pitchFamily="34" charset="0"/>
              </a:rPr>
              <a:t>DESIGN</a:t>
            </a:r>
            <a:endParaRPr lang="en-GB" sz="2200" dirty="0">
              <a:latin typeface="Arial" panose="020B0604020202020204" pitchFamily="34" charset="0"/>
              <a:cs typeface="Arial" panose="020B0604020202020204" pitchFamily="34" charset="0"/>
            </a:endParaRPr>
          </a:p>
        </p:txBody>
      </p:sp>
      <p:sp>
        <p:nvSpPr>
          <p:cNvPr id="11" name="TextBox 10"/>
          <p:cNvSpPr txBox="1"/>
          <p:nvPr/>
        </p:nvSpPr>
        <p:spPr>
          <a:xfrm>
            <a:off x="171043" y="1725905"/>
            <a:ext cx="2435584" cy="373722"/>
          </a:xfrm>
          <a:prstGeom prst="rect">
            <a:avLst/>
          </a:prstGeom>
          <a:solidFill>
            <a:schemeClr val="bg1">
              <a:lumMod val="9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4148319" y="1725905"/>
            <a:ext cx="2468771" cy="681499"/>
          </a:xfrm>
          <a:prstGeom prst="rect">
            <a:avLst/>
          </a:prstGeom>
          <a:solidFill>
            <a:schemeClr val="accent3"/>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
        <p:nvSpPr>
          <p:cNvPr id="14" name="TextBox 13"/>
          <p:cNvSpPr txBox="1"/>
          <p:nvPr/>
        </p:nvSpPr>
        <p:spPr>
          <a:xfrm>
            <a:off x="199889" y="4966767"/>
            <a:ext cx="1826388" cy="927720"/>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Design survey – as part of Neighbourhood Plan Development and Design focus group work</a:t>
            </a:r>
            <a:endParaRPr lang="en-GB" sz="900" dirty="0">
              <a:latin typeface="+mj-lt"/>
            </a:endParaRPr>
          </a:p>
        </p:txBody>
      </p:sp>
      <p:sp>
        <p:nvSpPr>
          <p:cNvPr id="18" name="TextBox 17"/>
          <p:cNvSpPr txBox="1"/>
          <p:nvPr/>
        </p:nvSpPr>
        <p:spPr>
          <a:xfrm>
            <a:off x="171043" y="2167098"/>
            <a:ext cx="2085093" cy="2158827"/>
          </a:xfrm>
          <a:prstGeom prst="rect">
            <a:avLst/>
          </a:prstGeom>
          <a:solidFill>
            <a:schemeClr val="bg1">
              <a:lumMod val="85000"/>
            </a:schemeClr>
          </a:solidFill>
          <a:ln>
            <a:solidFill>
              <a:schemeClr val="tx1"/>
            </a:solidFill>
          </a:ln>
        </p:spPr>
        <p:txBody>
          <a:bodyPr wrap="square" lIns="65309" tIns="32654" rIns="65309" bIns="32654" rtlCol="0">
            <a:spAutoFit/>
          </a:bodyPr>
          <a:lstStyle/>
          <a:p>
            <a:pPr marL="111600" indent="-90000" algn="ctr"/>
            <a:r>
              <a:rPr lang="en-GB" sz="1000" b="1" dirty="0">
                <a:latin typeface="Arial" panose="020B0604020202020204" pitchFamily="34" charset="0"/>
                <a:cs typeface="Arial" panose="020B0604020202020204" pitchFamily="34" charset="0"/>
              </a:rPr>
              <a:t>COMMUNITY VIEWS ON </a:t>
            </a:r>
            <a:r>
              <a:rPr lang="en-GB" sz="900" b="1" dirty="0">
                <a:latin typeface="+mj-lt"/>
                <a:cs typeface="Arial" panose="020B0604020202020204" pitchFamily="34" charset="0"/>
              </a:rPr>
              <a:t>DESIGN</a:t>
            </a:r>
          </a:p>
          <a:p>
            <a:pPr marL="111600" indent="-90000">
              <a:buFont typeface="Arial" panose="020B0604020202020204" pitchFamily="34" charset="0"/>
              <a:buChar char="•"/>
            </a:pPr>
            <a:r>
              <a:rPr lang="en-GB" sz="900" dirty="0">
                <a:latin typeface="+mj-lt"/>
                <a:cs typeface="Arial" panose="020B0604020202020204" pitchFamily="34" charset="0"/>
              </a:rPr>
              <a:t>New development must be well located, of an appropriate scale and of a design which is sympathetic to it’s surroundings and in keeping with the character and appearance of Crudwell.</a:t>
            </a:r>
          </a:p>
          <a:p>
            <a:pPr marL="111600" indent="-90000">
              <a:buFont typeface="Arial" panose="020B0604020202020204" pitchFamily="34" charset="0"/>
              <a:buChar char="•"/>
            </a:pPr>
            <a:r>
              <a:rPr lang="en-GB" sz="900" dirty="0">
                <a:latin typeface="+mj-lt"/>
                <a:cs typeface="Arial" panose="020B0604020202020204" pitchFamily="34" charset="0"/>
              </a:rPr>
              <a:t>Importance of retaining Cotswold style in high quality design</a:t>
            </a:r>
          </a:p>
          <a:p>
            <a:pPr marL="111600" indent="-90000">
              <a:buFont typeface="Arial" panose="020B0604020202020204" pitchFamily="34" charset="0"/>
              <a:buChar char="•"/>
            </a:pPr>
            <a:r>
              <a:rPr lang="en-GB" sz="900" dirty="0">
                <a:latin typeface="+mj-lt"/>
                <a:cs typeface="Arial" panose="020B0604020202020204" pitchFamily="34" charset="0"/>
              </a:rPr>
              <a:t>A desire for more sustainable building design i.e. green build standards and renewable energy and inclusion of features such as electric car charging points</a:t>
            </a:r>
          </a:p>
          <a:p>
            <a:pPr marL="111600" indent="-90000">
              <a:buFont typeface="Arial" panose="020B0604020202020204" pitchFamily="34" charset="0"/>
              <a:buChar char="•"/>
            </a:pPr>
            <a:r>
              <a:rPr lang="en-GB" sz="900" dirty="0">
                <a:latin typeface="+mj-lt"/>
                <a:cs typeface="Arial" panose="020B0604020202020204" pitchFamily="34" charset="0"/>
              </a:rPr>
              <a:t>Sensitive green landscaping/ softening with sense of space</a:t>
            </a:r>
          </a:p>
        </p:txBody>
      </p:sp>
      <p:sp>
        <p:nvSpPr>
          <p:cNvPr id="20" name="TextBox 19"/>
          <p:cNvSpPr txBox="1"/>
          <p:nvPr/>
        </p:nvSpPr>
        <p:spPr>
          <a:xfrm>
            <a:off x="4213424" y="3252362"/>
            <a:ext cx="2561549" cy="5852143"/>
          </a:xfrm>
          <a:prstGeom prst="rect">
            <a:avLst/>
          </a:prstGeom>
          <a:solidFill>
            <a:schemeClr val="accent3"/>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POLICIES AND THE CRUDWELL DESIGN CODE</a:t>
            </a:r>
          </a:p>
          <a:p>
            <a:pPr marL="204091" indent="-204091">
              <a:buFont typeface="Arial" panose="020B0604020202020204" pitchFamily="34" charset="0"/>
              <a:buChar char="•"/>
            </a:pPr>
            <a:r>
              <a:rPr lang="en-GB" sz="900" b="1" dirty="0">
                <a:latin typeface="+mj-lt"/>
                <a:ea typeface="Times New Roman"/>
                <a:cs typeface="Arial" panose="020B0604020202020204" pitchFamily="34" charset="0"/>
              </a:rPr>
              <a:t>Crudwell Design Code - </a:t>
            </a:r>
            <a:r>
              <a:rPr lang="en-GB" sz="900" dirty="0">
                <a:latin typeface="+mj-lt"/>
                <a:ea typeface="Times New Roman"/>
                <a:cs typeface="Arial" panose="020B0604020202020204" pitchFamily="34" charset="0"/>
              </a:rPr>
              <a:t>All new developments in Crudwell Parish must “fit in”, in terms of their layout and design of the homes themselves. The Crudwell Design Code at Appendix 1 of the NP describes the distinctive characteristics of local architectural styles, and provides a benchmark against which new development proposals will be judged.</a:t>
            </a:r>
          </a:p>
          <a:p>
            <a:pPr marL="204091" indent="-204091">
              <a:buFont typeface="Arial" panose="020B0604020202020204" pitchFamily="34" charset="0"/>
              <a:buChar char="•"/>
            </a:pPr>
            <a:r>
              <a:rPr lang="en-GB" sz="900" b="1" dirty="0">
                <a:latin typeface="+mj-lt"/>
                <a:ea typeface="Times New Roman"/>
                <a:cs typeface="Arial" panose="020B0604020202020204" pitchFamily="34" charset="0"/>
              </a:rPr>
              <a:t>DD3: </a:t>
            </a:r>
            <a:r>
              <a:rPr lang="en-GB" sz="900" dirty="0">
                <a:latin typeface="+mj-lt"/>
                <a:ea typeface="Times New Roman"/>
                <a:cs typeface="Arial" panose="020B0604020202020204" pitchFamily="34" charset="0"/>
              </a:rPr>
              <a:t>Design – Ensures development proposals are of a design quality that respects the character and distinctive appearance of Crudwell Parish by requiring them to meet the Crudwell Design Code.</a:t>
            </a:r>
          </a:p>
          <a:p>
            <a:pPr marL="204091" indent="-204091">
              <a:buFont typeface="Arial" panose="020B0604020202020204" pitchFamily="34" charset="0"/>
              <a:buChar char="•"/>
            </a:pPr>
            <a:r>
              <a:rPr lang="en-GB" sz="900" b="1" dirty="0">
                <a:latin typeface="+mj-lt"/>
                <a:ea typeface="Times New Roman"/>
                <a:cs typeface="Arial" panose="020B0604020202020204" pitchFamily="34" charset="0"/>
              </a:rPr>
              <a:t>DD1b,c and g: </a:t>
            </a:r>
            <a:r>
              <a:rPr lang="en-GB" sz="900" dirty="0">
                <a:latin typeface="+mj-lt"/>
                <a:ea typeface="Times New Roman"/>
                <a:cs typeface="Arial" panose="020B0604020202020204" pitchFamily="34" charset="0"/>
              </a:rPr>
              <a:t>Tuners Lane – Ensures retention/replacement of hedgerows, provision on landscaped boundary and requires compliance with the Crudwell Design Code (Policy DD3)</a:t>
            </a:r>
          </a:p>
          <a:p>
            <a:pPr marL="204091" indent="-204091">
              <a:buFont typeface="Arial" panose="020B0604020202020204" pitchFamily="34" charset="0"/>
              <a:buChar char="•"/>
            </a:pPr>
            <a:r>
              <a:rPr lang="en-GB" sz="900" b="1" dirty="0">
                <a:latin typeface="+mj-lt"/>
                <a:ea typeface="Times New Roman"/>
                <a:cs typeface="Arial" panose="020B0604020202020204" pitchFamily="34" charset="0"/>
              </a:rPr>
              <a:t>DD2a and b: </a:t>
            </a:r>
            <a:r>
              <a:rPr lang="en-GB" sz="900" dirty="0">
                <a:latin typeface="+mj-lt"/>
                <a:ea typeface="Times New Roman"/>
                <a:cs typeface="Arial" panose="020B0604020202020204" pitchFamily="34" charset="0"/>
              </a:rPr>
              <a:t>Windfall Housing – In addition to DD1, applications for residential dwellings on Windfall sites within the Crudwell village Settlement Boundary will be supported where they meet six criteria (DD2), two of which are that it:</a:t>
            </a:r>
          </a:p>
          <a:p>
            <a:pPr marL="490214" lvl="1" indent="-106196">
              <a:buFont typeface="Wingdings" panose="05000000000000000000" pitchFamily="2" charset="2"/>
              <a:buChar char="§"/>
            </a:pPr>
            <a:r>
              <a:rPr lang="en-GB" sz="900" dirty="0">
                <a:latin typeface="+mj-lt"/>
                <a:ea typeface="Times New Roman"/>
                <a:cs typeface="Arial" panose="020B0604020202020204" pitchFamily="34" charset="0"/>
              </a:rPr>
              <a:t>Reflects the character and scale of surrounding properties and of the village of Crudwell in terms of scale, form and layout; and</a:t>
            </a:r>
          </a:p>
          <a:p>
            <a:pPr marL="525613" lvl="1" indent="-141595">
              <a:buFont typeface="Wingdings" panose="05000000000000000000" pitchFamily="2" charset="2"/>
              <a:buChar char="§"/>
            </a:pPr>
            <a:r>
              <a:rPr lang="en-GB" sz="900" dirty="0">
                <a:latin typeface="+mj-lt"/>
                <a:ea typeface="Times New Roman"/>
                <a:cs typeface="Arial" panose="020B0604020202020204" pitchFamily="34" charset="0"/>
              </a:rPr>
              <a:t>Is of a high design quality in accordance with policy DD3</a:t>
            </a:r>
          </a:p>
          <a:p>
            <a:pPr marL="204091" indent="-204091">
              <a:buFont typeface="Arial" panose="020B0604020202020204" pitchFamily="34" charset="0"/>
              <a:buChar char="•"/>
            </a:pPr>
            <a:r>
              <a:rPr lang="en-GB" sz="900" b="1" dirty="0">
                <a:latin typeface="+mj-lt"/>
                <a:ea typeface="Times New Roman"/>
                <a:cs typeface="Arial" panose="020B0604020202020204" pitchFamily="34" charset="0"/>
              </a:rPr>
              <a:t>ENV2: </a:t>
            </a:r>
            <a:r>
              <a:rPr lang="en-GB" sz="900" dirty="0">
                <a:latin typeface="+mj-lt"/>
                <a:ea typeface="Times New Roman"/>
                <a:cs typeface="Arial" panose="020B0604020202020204" pitchFamily="34" charset="0"/>
              </a:rPr>
              <a:t>Renewable Energy – Proposals for renewable and low carbon energy generation will be supported provided they have an acceptable visual impact on the immediate locality and the wider area, acceptable effect on living conditions of nearby residents, or that any harmful impact can be satisfactorily mitigated.</a:t>
            </a:r>
          </a:p>
          <a:p>
            <a:pPr algn="ctr"/>
            <a:endParaRPr lang="en-GB" sz="1300" b="1" dirty="0">
              <a:latin typeface="Arial" panose="020B0604020202020204" pitchFamily="34" charset="0"/>
              <a:cs typeface="Arial" panose="020B0604020202020204" pitchFamily="34" charset="0"/>
            </a:endParaRPr>
          </a:p>
        </p:txBody>
      </p:sp>
      <p:sp>
        <p:nvSpPr>
          <p:cNvPr id="15" name="Bent-Up Arrow 14"/>
          <p:cNvSpPr/>
          <p:nvPr/>
        </p:nvSpPr>
        <p:spPr>
          <a:xfrm rot="5400000">
            <a:off x="1421206" y="4159728"/>
            <a:ext cx="490924" cy="822960"/>
          </a:xfrm>
          <a:prstGeom prst="bentUpArrow">
            <a:avLst>
              <a:gd name="adj1" fmla="val 38122"/>
              <a:gd name="adj2" fmla="val 25000"/>
              <a:gd name="adj3" fmla="val 25000"/>
            </a:avLst>
          </a:prstGeom>
          <a:solidFill>
            <a:schemeClr val="bg1">
              <a:lumMod val="9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16" name="Bent-Up Arrow 15"/>
          <p:cNvSpPr/>
          <p:nvPr/>
        </p:nvSpPr>
        <p:spPr>
          <a:xfrm>
            <a:off x="2021659" y="4752921"/>
            <a:ext cx="909441" cy="822960"/>
          </a:xfrm>
          <a:prstGeom prst="bentUpArrow">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Bent-Up Arrow 16"/>
          <p:cNvSpPr/>
          <p:nvPr/>
        </p:nvSpPr>
        <p:spPr>
          <a:xfrm>
            <a:off x="1946902" y="4745899"/>
            <a:ext cx="1455591" cy="3196532"/>
          </a:xfrm>
          <a:prstGeom prst="bentUpArrow">
            <a:avLst>
              <a:gd name="adj1" fmla="val 11743"/>
              <a:gd name="adj2" fmla="val 10711"/>
              <a:gd name="adj3" fmla="val 14644"/>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Bent-Up Arrow 18"/>
          <p:cNvSpPr/>
          <p:nvPr/>
        </p:nvSpPr>
        <p:spPr>
          <a:xfrm rot="5400000">
            <a:off x="3511342" y="4909909"/>
            <a:ext cx="855596" cy="584636"/>
          </a:xfrm>
          <a:prstGeom prst="bentUpArrow">
            <a:avLst>
              <a:gd name="adj1" fmla="val 25313"/>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a:off x="217981" y="6132296"/>
            <a:ext cx="1966401" cy="1881828"/>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36800" indent="-136800">
              <a:buFont typeface="Arial" panose="020B0604020202020204" pitchFamily="34" charset="0"/>
              <a:buChar char="•"/>
            </a:pPr>
            <a:r>
              <a:rPr lang="en-GB" sz="900" b="1" dirty="0">
                <a:latin typeface="+mj-lt"/>
                <a:cs typeface="Arial" panose="020B0604020202020204" pitchFamily="34" charset="0"/>
              </a:rPr>
              <a:t>57 – </a:t>
            </a:r>
            <a:r>
              <a:rPr lang="en-GB" sz="900" dirty="0">
                <a:latin typeface="+mj-lt"/>
                <a:cs typeface="Arial" panose="020B0604020202020204" pitchFamily="34" charset="0"/>
              </a:rPr>
              <a:t>Ensuring high quality design and place shaping – drawing on local context and being complementary to the locality.</a:t>
            </a:r>
          </a:p>
          <a:p>
            <a:pPr marL="136800" indent="-100800">
              <a:buFont typeface="Arial" panose="020B0604020202020204" pitchFamily="34" charset="0"/>
              <a:buChar char="•"/>
            </a:pPr>
            <a:r>
              <a:rPr lang="en-GB" sz="900" b="1" dirty="0">
                <a:latin typeface="+mj-lt"/>
                <a:cs typeface="Arial" panose="020B0604020202020204" pitchFamily="34" charset="0"/>
              </a:rPr>
              <a:t>58 – </a:t>
            </a:r>
            <a:r>
              <a:rPr lang="en-GB" sz="900" dirty="0">
                <a:latin typeface="+mj-lt"/>
                <a:cs typeface="Arial" panose="020B0604020202020204" pitchFamily="34" charset="0"/>
              </a:rPr>
              <a:t>Ensuring the conservation of the historic environment, including the special character or appearance of conservation areas</a:t>
            </a:r>
          </a:p>
          <a:p>
            <a:pPr marL="136800" indent="-136800">
              <a:buFont typeface="Arial" panose="020B0604020202020204" pitchFamily="34" charset="0"/>
              <a:buChar char="•"/>
            </a:pPr>
            <a:r>
              <a:rPr lang="en-GB" sz="900" b="1" dirty="0">
                <a:latin typeface="+mj-lt"/>
                <a:cs typeface="Arial" panose="020B0604020202020204" pitchFamily="34" charset="0"/>
              </a:rPr>
              <a:t>41 – </a:t>
            </a:r>
            <a:r>
              <a:rPr lang="en-GB" sz="900" dirty="0">
                <a:latin typeface="+mj-lt"/>
                <a:cs typeface="Arial" panose="020B0604020202020204" pitchFamily="34" charset="0"/>
              </a:rPr>
              <a:t>Sustainable construction and low-carbon energy, encourages new development to incorporate design measures to reduce energy demand.</a:t>
            </a:r>
          </a:p>
        </p:txBody>
      </p:sp>
    </p:spTree>
    <p:extLst>
      <p:ext uri="{BB962C8B-B14F-4D97-AF65-F5344CB8AC3E}">
        <p14:creationId xmlns:p14="http://schemas.microsoft.com/office/powerpoint/2010/main" val="57837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043" y="1128032"/>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4" name="TextBox 13"/>
          <p:cNvSpPr txBox="1"/>
          <p:nvPr/>
        </p:nvSpPr>
        <p:spPr>
          <a:xfrm>
            <a:off x="171042" y="2636846"/>
            <a:ext cx="3692431" cy="2158827"/>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mj-lt"/>
                <a:cs typeface="Arial" panose="020B0604020202020204" pitchFamily="34" charset="0"/>
              </a:rPr>
              <a:t>EVIDENCE WE’VE GATHERED  </a:t>
            </a:r>
            <a:endParaRPr lang="en-GB" sz="1000" b="1" dirty="0">
              <a:latin typeface="+mj-lt"/>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Crudwell Parish Housing needs assessment – Vision Planning, March 2018</a:t>
            </a:r>
          </a:p>
          <a:p>
            <a:pPr marL="97200" indent="-97200">
              <a:buFont typeface="Arial" panose="020B0604020202020204" pitchFamily="34" charset="0"/>
              <a:buChar char="•"/>
            </a:pPr>
            <a:r>
              <a:rPr lang="en-GB" sz="900" dirty="0">
                <a:latin typeface="+mj-lt"/>
                <a:cs typeface="Arial" panose="020B0604020202020204" pitchFamily="34" charset="0"/>
              </a:rPr>
              <a:t>Heritage assessment</a:t>
            </a:r>
          </a:p>
          <a:p>
            <a:pPr marL="97200" indent="-97200">
              <a:buFont typeface="Arial" panose="020B0604020202020204" pitchFamily="34" charset="0"/>
              <a:buChar char="•"/>
            </a:pPr>
            <a:r>
              <a:rPr lang="en-GB" sz="900" dirty="0">
                <a:latin typeface="+mj-lt"/>
                <a:cs typeface="Arial" panose="020B0604020202020204" pitchFamily="34" charset="0"/>
              </a:rPr>
              <a:t>Traffic Surveys</a:t>
            </a:r>
          </a:p>
          <a:p>
            <a:pPr marL="97200" indent="-97200">
              <a:buFont typeface="Arial" panose="020B0604020202020204" pitchFamily="34" charset="0"/>
              <a:buChar char="•"/>
            </a:pPr>
            <a:r>
              <a:rPr lang="en-GB" sz="900" dirty="0">
                <a:latin typeface="+mj-lt"/>
                <a:cs typeface="Arial" panose="020B0604020202020204" pitchFamily="34" charset="0"/>
              </a:rPr>
              <a:t>Tuners Lane Traffic Report</a:t>
            </a:r>
          </a:p>
          <a:p>
            <a:pPr marL="97200" indent="-97200">
              <a:buFont typeface="Arial" panose="020B0604020202020204" pitchFamily="34" charset="0"/>
              <a:buChar char="•"/>
            </a:pPr>
            <a:r>
              <a:rPr lang="en-GB" sz="900" dirty="0">
                <a:latin typeface="+mj-lt"/>
                <a:cs typeface="Arial" panose="020B0604020202020204" pitchFamily="34" charset="0"/>
              </a:rPr>
              <a:t>Footpaths PHOTO</a:t>
            </a:r>
          </a:p>
          <a:p>
            <a:pPr marL="97200" indent="-97200">
              <a:buFont typeface="Arial" panose="020B0604020202020204" pitchFamily="34" charset="0"/>
              <a:buChar char="•"/>
            </a:pPr>
            <a:r>
              <a:rPr lang="en-GB" sz="900" dirty="0">
                <a:latin typeface="+mj-lt"/>
                <a:cs typeface="Arial" panose="020B0604020202020204" pitchFamily="34" charset="0"/>
              </a:rPr>
              <a:t>Historical flooding – Wessex Water and parishioners experiences and photos </a:t>
            </a:r>
            <a:r>
              <a:rPr lang="en-GB" sz="900" dirty="0" err="1">
                <a:latin typeface="+mj-lt"/>
                <a:cs typeface="Arial" panose="020B0604020202020204" pitchFamily="34" charset="0"/>
              </a:rPr>
              <a:t>PHOTOS</a:t>
            </a:r>
            <a:endParaRPr lang="en-GB" sz="900" dirty="0">
              <a:latin typeface="+mj-lt"/>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Environment Agency mapping of flood risk from rivers and surface water</a:t>
            </a:r>
          </a:p>
          <a:p>
            <a:pPr marL="97200" indent="-97200">
              <a:buFont typeface="Arial" panose="020B0604020202020204" pitchFamily="34" charset="0"/>
              <a:buChar char="•"/>
            </a:pPr>
            <a:r>
              <a:rPr lang="en-GB" sz="900" dirty="0">
                <a:latin typeface="+mj-lt"/>
                <a:cs typeface="Arial" panose="020B0604020202020204" pitchFamily="34" charset="0"/>
              </a:rPr>
              <a:t>Wiltshire Council – Drainage Engineering team</a:t>
            </a:r>
          </a:p>
          <a:p>
            <a:pPr marL="97200" indent="-97200">
              <a:buFont typeface="Arial" panose="020B0604020202020204" pitchFamily="34" charset="0"/>
              <a:buChar char="•"/>
            </a:pPr>
            <a:r>
              <a:rPr lang="en-GB" sz="900" dirty="0">
                <a:latin typeface="+mj-lt"/>
                <a:cs typeface="Arial" panose="020B0604020202020204" pitchFamily="34" charset="0"/>
              </a:rPr>
              <a:t>Wessex Water </a:t>
            </a:r>
          </a:p>
          <a:p>
            <a:pPr marL="97200" indent="-97200">
              <a:buFont typeface="Arial" panose="020B0604020202020204" pitchFamily="34" charset="0"/>
              <a:buChar char="•"/>
            </a:pPr>
            <a:r>
              <a:rPr lang="en-GB" sz="900" dirty="0">
                <a:latin typeface="+mj-lt"/>
                <a:cs typeface="Arial" panose="020B0604020202020204" pitchFamily="34" charset="0"/>
              </a:rPr>
              <a:t>Parish needs survey, 2015</a:t>
            </a:r>
          </a:p>
          <a:p>
            <a:pPr marL="97200" indent="-97200">
              <a:buFont typeface="Arial" panose="020B0604020202020204" pitchFamily="34" charset="0"/>
              <a:buChar char="•"/>
            </a:pPr>
            <a:r>
              <a:rPr lang="en-GB" sz="900" dirty="0">
                <a:latin typeface="+mj-lt"/>
                <a:cs typeface="Arial" panose="020B0604020202020204" pitchFamily="34" charset="0"/>
              </a:rPr>
              <a:t>Wiltshire Council’s affordability register </a:t>
            </a:r>
          </a:p>
          <a:p>
            <a:pPr marL="97200" indent="-97200">
              <a:buFont typeface="Arial" panose="020B0604020202020204" pitchFamily="34" charset="0"/>
              <a:buChar char="•"/>
            </a:pPr>
            <a:r>
              <a:rPr lang="en-GB" sz="900" dirty="0">
                <a:latin typeface="+mj-lt"/>
                <a:cs typeface="Arial" panose="020B0604020202020204" pitchFamily="34" charset="0"/>
              </a:rPr>
              <a:t>Design survey – as part of Neighbourhood Plan Development and Design focus group work</a:t>
            </a:r>
          </a:p>
        </p:txBody>
      </p:sp>
      <p:sp>
        <p:nvSpPr>
          <p:cNvPr id="18" name="TextBox 17"/>
          <p:cNvSpPr txBox="1"/>
          <p:nvPr/>
        </p:nvSpPr>
        <p:spPr>
          <a:xfrm>
            <a:off x="160965" y="1618832"/>
            <a:ext cx="3702508" cy="927720"/>
          </a:xfrm>
          <a:prstGeom prst="rect">
            <a:avLst/>
          </a:prstGeom>
          <a:solidFill>
            <a:schemeClr val="bg1">
              <a:lumMod val="85000"/>
            </a:schemeClr>
          </a:solidFill>
          <a:ln>
            <a:solidFill>
              <a:schemeClr val="tx1"/>
            </a:solidFill>
          </a:ln>
        </p:spPr>
        <p:txBody>
          <a:bodyPr wrap="square" lIns="65309" tIns="32654" rIns="65309" bIns="32654" rtlCol="0">
            <a:spAutoFit/>
          </a:bodyPr>
          <a:lstStyle/>
          <a:p>
            <a:pPr marL="326546" indent="-163273" algn="ctr"/>
            <a:r>
              <a:rPr lang="en-GB" sz="1000" b="1" dirty="0">
                <a:latin typeface="Arial" panose="020B0604020202020204" pitchFamily="34" charset="0"/>
                <a:cs typeface="Arial" panose="020B0604020202020204" pitchFamily="34" charset="0"/>
              </a:rPr>
              <a:t>COMMUNITY CONSULTATION / THEMES AND REASONS FOR </a:t>
            </a:r>
            <a:r>
              <a:rPr lang="en-GB" sz="1000" b="1" dirty="0" smtClean="0">
                <a:latin typeface="Arial" panose="020B0604020202020204" pitchFamily="34" charset="0"/>
                <a:cs typeface="Arial" panose="020B0604020202020204" pitchFamily="34" charset="0"/>
              </a:rPr>
              <a:t>PARTICULAR </a:t>
            </a:r>
            <a:r>
              <a:rPr lang="en-GB" sz="1000" b="1" dirty="0">
                <a:latin typeface="Arial" panose="020B0604020202020204" pitchFamily="34" charset="0"/>
                <a:cs typeface="Arial" panose="020B0604020202020204" pitchFamily="34" charset="0"/>
              </a:rPr>
              <a:t>SITE’S </a:t>
            </a:r>
            <a:r>
              <a:rPr lang="en-GB" sz="1000" b="1" dirty="0" smtClean="0">
                <a:latin typeface="Arial" panose="020B0604020202020204" pitchFamily="34" charset="0"/>
                <a:cs typeface="Arial" panose="020B0604020202020204" pitchFamily="34" charset="0"/>
              </a:rPr>
              <a:t>PREFERENCES</a:t>
            </a:r>
            <a:endParaRPr lang="en-GB" sz="900" dirty="0" smtClean="0">
              <a:cs typeface="Arial" panose="020B0604020202020204" pitchFamily="34" charset="0"/>
            </a:endParaRPr>
          </a:p>
          <a:p>
            <a:pPr marL="182250" indent="-171450">
              <a:buFont typeface="Arial"/>
              <a:buChar char="•"/>
            </a:pPr>
            <a:r>
              <a:rPr lang="en-GB" sz="900" dirty="0" smtClean="0">
                <a:cs typeface="Arial" panose="020B0604020202020204" pitchFamily="34" charset="0"/>
              </a:rPr>
              <a:t>The </a:t>
            </a:r>
            <a:r>
              <a:rPr lang="en-GB" sz="900" dirty="0">
                <a:cs typeface="Arial" panose="020B0604020202020204" pitchFamily="34" charset="0"/>
              </a:rPr>
              <a:t>size of development  - smaller being preferred rather than larger</a:t>
            </a:r>
            <a:r>
              <a:rPr lang="en-GB" sz="900" dirty="0" smtClean="0">
                <a:cs typeface="Arial" panose="020B0604020202020204" pitchFamily="34" charset="0"/>
              </a:rPr>
              <a:t>.</a:t>
            </a:r>
          </a:p>
          <a:p>
            <a:pPr marL="182250" indent="-171450">
              <a:buFont typeface="Arial"/>
              <a:buChar char="•"/>
            </a:pPr>
            <a:r>
              <a:rPr lang="en-GB" sz="900" dirty="0" smtClean="0">
                <a:cs typeface="Arial" panose="020B0604020202020204" pitchFamily="34" charset="0"/>
              </a:rPr>
              <a:t>The </a:t>
            </a:r>
            <a:r>
              <a:rPr lang="en-GB" sz="900" dirty="0">
                <a:cs typeface="Arial" panose="020B0604020202020204" pitchFamily="34" charset="0"/>
              </a:rPr>
              <a:t>locations of the developments in relation to existing flood zones.</a:t>
            </a:r>
          </a:p>
          <a:p>
            <a:pPr marL="182250" indent="-171450">
              <a:buFont typeface="Arial"/>
              <a:buChar char="•"/>
            </a:pPr>
            <a:r>
              <a:rPr lang="en-GB" sz="900" dirty="0">
                <a:cs typeface="Arial" panose="020B0604020202020204" pitchFamily="34" charset="0"/>
              </a:rPr>
              <a:t>The potential impact of increased traffic on A429 and </a:t>
            </a:r>
            <a:r>
              <a:rPr lang="en-GB" sz="900" dirty="0" err="1">
                <a:cs typeface="Arial" panose="020B0604020202020204" pitchFamily="34" charset="0"/>
              </a:rPr>
              <a:t>Tetbury</a:t>
            </a:r>
            <a:r>
              <a:rPr lang="en-GB" sz="900" dirty="0">
                <a:cs typeface="Arial" panose="020B0604020202020204" pitchFamily="34" charset="0"/>
              </a:rPr>
              <a:t> Lane.</a:t>
            </a:r>
          </a:p>
          <a:p>
            <a:pPr marL="182250" indent="-171450">
              <a:buFont typeface="Arial"/>
              <a:buChar char="•"/>
            </a:pPr>
            <a:r>
              <a:rPr lang="en-GB" sz="900" dirty="0">
                <a:cs typeface="Arial" panose="020B0604020202020204" pitchFamily="34" charset="0"/>
              </a:rPr>
              <a:t>Retention of the character of the village</a:t>
            </a:r>
            <a:r>
              <a:rPr lang="en-GB" sz="850" dirty="0">
                <a:cs typeface="Arial" panose="020B0604020202020204" pitchFamily="34" charset="0"/>
              </a:rPr>
              <a:t>.</a:t>
            </a:r>
          </a:p>
        </p:txBody>
      </p:sp>
      <p:sp>
        <p:nvSpPr>
          <p:cNvPr id="15" name="Bent-Up Arrow 14"/>
          <p:cNvSpPr/>
          <p:nvPr/>
        </p:nvSpPr>
        <p:spPr>
          <a:xfrm flipV="1">
            <a:off x="3886098" y="2305538"/>
            <a:ext cx="1006259" cy="1328613"/>
          </a:xfrm>
          <a:prstGeom prst="bentUpArrow">
            <a:avLst>
              <a:gd name="adj1" fmla="val 18491"/>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16" name="Bent-Up Arrow 15"/>
          <p:cNvSpPr/>
          <p:nvPr/>
        </p:nvSpPr>
        <p:spPr>
          <a:xfrm>
            <a:off x="3863474" y="4046562"/>
            <a:ext cx="1143204" cy="736885"/>
          </a:xfrm>
          <a:prstGeom prst="bentUpArrow">
            <a:avLst>
              <a:gd name="adj1" fmla="val 30302"/>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Bent-Up Arrow 16"/>
          <p:cNvSpPr/>
          <p:nvPr/>
        </p:nvSpPr>
        <p:spPr>
          <a:xfrm>
            <a:off x="3863474" y="4046562"/>
            <a:ext cx="1568218" cy="1326515"/>
          </a:xfrm>
          <a:prstGeom prst="bentUpArrow">
            <a:avLst>
              <a:gd name="adj1" fmla="val 17763"/>
              <a:gd name="adj2" fmla="val 10711"/>
              <a:gd name="adj3" fmla="val 14644"/>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Bent-Up Arrow 19"/>
          <p:cNvSpPr/>
          <p:nvPr/>
        </p:nvSpPr>
        <p:spPr>
          <a:xfrm rot="5400000">
            <a:off x="5450624" y="2379303"/>
            <a:ext cx="1920948" cy="799531"/>
          </a:xfrm>
          <a:prstGeom prst="bentUpArrow">
            <a:avLst>
              <a:gd name="adj1" fmla="val 25313"/>
              <a:gd name="adj2" fmla="val 25000"/>
              <a:gd name="adj3" fmla="val 25000"/>
            </a:avLst>
          </a:prstGeom>
          <a:solidFill>
            <a:schemeClr val="accent3">
              <a:lumMod val="40000"/>
              <a:lumOff val="6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3776133" y="3642062"/>
            <a:ext cx="2540000" cy="373722"/>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2000" dirty="0" smtClean="0">
                <a:latin typeface="Arial" panose="020B0604020202020204" pitchFamily="34" charset="0"/>
                <a:cs typeface="Arial" panose="020B0604020202020204" pitchFamily="34" charset="0"/>
              </a:rPr>
              <a:t>SITE ALLOCATION</a:t>
            </a:r>
            <a:endParaRPr lang="en-GB"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screen">
            <a:alphaModFix amt="84000"/>
            <a:extLst>
              <a:ext uri="{28A0092B-C50C-407E-A947-70E740481C1C}">
                <a14:useLocalDpi xmlns:a14="http://schemas.microsoft.com/office/drawing/2010/main"/>
              </a:ext>
            </a:extLst>
          </a:blip>
          <a:stretch>
            <a:fillRect/>
          </a:stretch>
        </p:blipFill>
        <p:spPr>
          <a:xfrm>
            <a:off x="4398774" y="6454678"/>
            <a:ext cx="1744101" cy="2412323"/>
          </a:xfrm>
          <a:prstGeom prst="rect">
            <a:avLst/>
          </a:prstGeom>
        </p:spPr>
      </p:pic>
      <p:pic>
        <p:nvPicPr>
          <p:cNvPr id="3" name="Picture 2"/>
          <p:cNvPicPr>
            <a:picLocks noChangeAspect="1"/>
          </p:cNvPicPr>
          <p:nvPr/>
        </p:nvPicPr>
        <p:blipFill>
          <a:blip r:embed="rId3" cstate="screen">
            <a:alphaModFix amt="73000"/>
            <a:extLst>
              <a:ext uri="{28A0092B-C50C-407E-A947-70E740481C1C}">
                <a14:useLocalDpi xmlns:a14="http://schemas.microsoft.com/office/drawing/2010/main"/>
              </a:ext>
            </a:extLst>
          </a:blip>
          <a:stretch>
            <a:fillRect/>
          </a:stretch>
        </p:blipFill>
        <p:spPr>
          <a:xfrm>
            <a:off x="4235043" y="4442747"/>
            <a:ext cx="2622957" cy="1860660"/>
          </a:xfrm>
          <a:prstGeom prst="rect">
            <a:avLst/>
          </a:prstGeom>
        </p:spPr>
      </p:pic>
      <p:sp>
        <p:nvSpPr>
          <p:cNvPr id="13" name="TextBox 12"/>
          <p:cNvSpPr txBox="1"/>
          <p:nvPr/>
        </p:nvSpPr>
        <p:spPr>
          <a:xfrm>
            <a:off x="160965" y="4907682"/>
            <a:ext cx="3987353" cy="3959319"/>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04400" indent="-106196">
              <a:buFont typeface="Arial" panose="020B0604020202020204" pitchFamily="34" charset="0"/>
              <a:buChar char="•"/>
            </a:pPr>
            <a:r>
              <a:rPr lang="en-GB" sz="900" b="1" dirty="0">
                <a:latin typeface="+mj-lt"/>
                <a:cs typeface="Arial" panose="020B0604020202020204" pitchFamily="34" charset="0"/>
              </a:rPr>
              <a:t>2 </a:t>
            </a:r>
            <a:r>
              <a:rPr lang="en-GB" sz="900" dirty="0">
                <a:latin typeface="+mj-lt"/>
                <a:cs typeface="Arial" panose="020B0604020202020204" pitchFamily="34" charset="0"/>
              </a:rPr>
              <a:t>– Housing numbers – 42,000 houses need to be built across Wiltshire to 2026</a:t>
            </a:r>
          </a:p>
          <a:p>
            <a:pPr marL="104400" indent="-106196">
              <a:buFont typeface="Arial" panose="020B0604020202020204" pitchFamily="34" charset="0"/>
              <a:buChar char="•"/>
            </a:pPr>
            <a:r>
              <a:rPr lang="en-GB" sz="900" b="1" dirty="0">
                <a:latin typeface="+mj-lt"/>
                <a:cs typeface="Arial" panose="020B0604020202020204" pitchFamily="34" charset="0"/>
              </a:rPr>
              <a:t>60</a:t>
            </a:r>
            <a:r>
              <a:rPr lang="en-GB" sz="900" dirty="0">
                <a:latin typeface="+mj-lt"/>
                <a:cs typeface="Arial" panose="020B0604020202020204" pitchFamily="34" charset="0"/>
              </a:rPr>
              <a:t> - Sustainable transport and location of development - reducing need to travel / length of journeys</a:t>
            </a:r>
          </a:p>
          <a:p>
            <a:pPr marL="104400" indent="-106196">
              <a:buFont typeface="Arial" panose="020B0604020202020204" pitchFamily="34" charset="0"/>
              <a:buChar char="•"/>
            </a:pPr>
            <a:r>
              <a:rPr lang="en-GB" sz="900" b="1" dirty="0">
                <a:latin typeface="+mj-lt"/>
                <a:cs typeface="Arial" panose="020B0604020202020204" pitchFamily="34" charset="0"/>
              </a:rPr>
              <a:t>61 </a:t>
            </a:r>
            <a:r>
              <a:rPr lang="en-GB" sz="900" dirty="0">
                <a:latin typeface="+mj-lt"/>
                <a:cs typeface="Arial" panose="020B0604020202020204" pitchFamily="34" charset="0"/>
              </a:rPr>
              <a:t>- Focusses on the location and design of new development, and requires “that the proposal is capable of being served by safe access to the highway network”</a:t>
            </a:r>
          </a:p>
          <a:p>
            <a:pPr marL="104400" indent="-106196">
              <a:buFont typeface="Arial" panose="020B0604020202020204" pitchFamily="34" charset="0"/>
              <a:buChar char="•"/>
            </a:pPr>
            <a:r>
              <a:rPr lang="en-GB" sz="900" b="1" dirty="0">
                <a:latin typeface="+mj-lt"/>
                <a:cs typeface="Arial" panose="020B0604020202020204" pitchFamily="34" charset="0"/>
              </a:rPr>
              <a:t>62</a:t>
            </a:r>
            <a:r>
              <a:rPr lang="en-GB" sz="900" dirty="0">
                <a:latin typeface="+mj-lt"/>
                <a:cs typeface="Arial" panose="020B0604020202020204" pitchFamily="34" charset="0"/>
              </a:rPr>
              <a:t> - Development impact on transport network - making sure the impacts of development are mitigated</a:t>
            </a:r>
          </a:p>
          <a:p>
            <a:pPr marL="104400" indent="-106196">
              <a:buFont typeface="Arial" panose="020B0604020202020204" pitchFamily="34" charset="0"/>
              <a:buChar char="•"/>
            </a:pPr>
            <a:r>
              <a:rPr lang="en-GB" sz="900" b="1" dirty="0">
                <a:latin typeface="+mj-lt"/>
                <a:cs typeface="Arial" panose="020B0604020202020204" pitchFamily="34" charset="0"/>
              </a:rPr>
              <a:t>64 </a:t>
            </a:r>
            <a:r>
              <a:rPr lang="en-GB" sz="900" dirty="0">
                <a:latin typeface="+mj-lt"/>
                <a:cs typeface="Arial" panose="020B0604020202020204" pitchFamily="34" charset="0"/>
              </a:rPr>
              <a:t>- Parking - planning capacity in new developments – notes that “traffic management measures will be developed to … lower the risk of accidents…”</a:t>
            </a:r>
          </a:p>
          <a:p>
            <a:pPr marL="104400" indent="-106196">
              <a:buFont typeface="Arial" panose="020B0604020202020204" pitchFamily="34" charset="0"/>
              <a:buChar char="•"/>
            </a:pPr>
            <a:r>
              <a:rPr lang="en-GB" sz="900" b="1" dirty="0">
                <a:latin typeface="+mj-lt"/>
                <a:cs typeface="Arial" panose="020B0604020202020204" pitchFamily="34" charset="0"/>
              </a:rPr>
              <a:t>67</a:t>
            </a:r>
            <a:r>
              <a:rPr lang="en-GB" sz="900" dirty="0">
                <a:latin typeface="+mj-lt"/>
                <a:cs typeface="Arial" panose="020B0604020202020204" pitchFamily="34" charset="0"/>
              </a:rPr>
              <a:t> – Flood risk, requires “all new development to include measures to reduce the rate of rainwater run-off and improve rainwater infiltration to soil and ground (sustainable urban drainage) unless site or environmental conditions make these measures unsuitable.”</a:t>
            </a:r>
          </a:p>
          <a:p>
            <a:pPr marL="104400" indent="-106196">
              <a:buFont typeface="Arial" panose="020B0604020202020204" pitchFamily="34" charset="0"/>
              <a:buChar char="•"/>
            </a:pPr>
            <a:r>
              <a:rPr lang="en-GB" sz="900" b="1" dirty="0">
                <a:latin typeface="+mj-lt"/>
                <a:cs typeface="Arial" panose="020B0604020202020204" pitchFamily="34" charset="0"/>
              </a:rPr>
              <a:t>3 </a:t>
            </a:r>
            <a:r>
              <a:rPr lang="en-GB" sz="900" dirty="0">
                <a:latin typeface="+mj-lt"/>
                <a:cs typeface="Arial" panose="020B0604020202020204" pitchFamily="34" charset="0"/>
              </a:rPr>
              <a:t>- Infrastructure deals with sewerage and water supply pipes cables etc.</a:t>
            </a:r>
          </a:p>
          <a:p>
            <a:pPr marL="104400" indent="-106196">
              <a:buFont typeface="Arial" panose="020B0604020202020204" pitchFamily="34" charset="0"/>
              <a:buChar char="•"/>
            </a:pPr>
            <a:r>
              <a:rPr lang="en-GB" sz="900" b="1" dirty="0">
                <a:latin typeface="+mj-lt"/>
                <a:cs typeface="Arial" panose="020B0604020202020204" pitchFamily="34" charset="0"/>
              </a:rPr>
              <a:t>43</a:t>
            </a:r>
            <a:r>
              <a:rPr lang="en-GB" sz="900" dirty="0">
                <a:latin typeface="+mj-lt"/>
                <a:cs typeface="Arial" panose="020B0604020202020204" pitchFamily="34" charset="0"/>
              </a:rPr>
              <a:t> - Need to provide 40% affordable as defined by Government. </a:t>
            </a:r>
            <a:r>
              <a:rPr lang="en-GB" sz="900" dirty="0" err="1">
                <a:latin typeface="+mj-lt"/>
                <a:cs typeface="Arial" panose="020B0604020202020204" pitchFamily="34" charset="0"/>
              </a:rPr>
              <a:t>ie</a:t>
            </a:r>
            <a:r>
              <a:rPr lang="en-GB" sz="900" dirty="0">
                <a:latin typeface="+mj-lt"/>
                <a:cs typeface="Arial" panose="020B0604020202020204" pitchFamily="34" charset="0"/>
              </a:rPr>
              <a:t>. affordable rent, starter homes, discounted market sale housing. </a:t>
            </a:r>
          </a:p>
          <a:p>
            <a:pPr marL="104400" indent="-106196">
              <a:buFont typeface="Arial" panose="020B0604020202020204" pitchFamily="34" charset="0"/>
              <a:buChar char="•"/>
            </a:pPr>
            <a:r>
              <a:rPr lang="en-GB" sz="900" b="1" dirty="0">
                <a:latin typeface="+mj-lt"/>
                <a:cs typeface="Arial" panose="020B0604020202020204" pitchFamily="34" charset="0"/>
              </a:rPr>
              <a:t>45</a:t>
            </a:r>
            <a:r>
              <a:rPr lang="en-GB" sz="900" dirty="0">
                <a:latin typeface="+mj-lt"/>
                <a:cs typeface="Arial" panose="020B0604020202020204" pitchFamily="34" charset="0"/>
              </a:rPr>
              <a:t> - Type mix and size of home – New housing, both market housing and affordable, must be well designed to address local housing need incorporating a range of different types, tenures and sizes of homes to create mixed and balanced communities.</a:t>
            </a:r>
          </a:p>
          <a:p>
            <a:pPr marL="104400" indent="-106196">
              <a:buFont typeface="Arial" panose="020B0604020202020204" pitchFamily="34" charset="0"/>
              <a:buChar char="•"/>
            </a:pPr>
            <a:r>
              <a:rPr lang="en-GB" sz="900" b="1" dirty="0">
                <a:latin typeface="+mj-lt"/>
                <a:cs typeface="Arial" panose="020B0604020202020204" pitchFamily="34" charset="0"/>
              </a:rPr>
              <a:t>57</a:t>
            </a:r>
            <a:r>
              <a:rPr lang="en-GB" sz="900" dirty="0">
                <a:latin typeface="+mj-lt"/>
                <a:cs typeface="Arial" panose="020B0604020202020204" pitchFamily="34" charset="0"/>
              </a:rPr>
              <a:t> – Ensuring high quality design and place shaping – drawing on local context and being complementary to the locality.</a:t>
            </a:r>
          </a:p>
          <a:p>
            <a:pPr marL="104400" indent="-106196">
              <a:buFont typeface="Arial" panose="020B0604020202020204" pitchFamily="34" charset="0"/>
              <a:buChar char="•"/>
            </a:pPr>
            <a:r>
              <a:rPr lang="en-GB" sz="900" b="1" dirty="0">
                <a:latin typeface="+mj-lt"/>
                <a:cs typeface="Arial" panose="020B0604020202020204" pitchFamily="34" charset="0"/>
              </a:rPr>
              <a:t>58 </a:t>
            </a:r>
            <a:r>
              <a:rPr lang="en-GB" sz="900" dirty="0">
                <a:latin typeface="+mj-lt"/>
                <a:cs typeface="Arial" panose="020B0604020202020204" pitchFamily="34" charset="0"/>
              </a:rPr>
              <a:t>– Ensuring the conservation of the historic environment, including the special character or appearance of conservation areas</a:t>
            </a:r>
          </a:p>
          <a:p>
            <a:pPr marL="104400" indent="-106196">
              <a:buFont typeface="Arial" panose="020B0604020202020204" pitchFamily="34" charset="0"/>
              <a:buChar char="•"/>
            </a:pPr>
            <a:r>
              <a:rPr lang="en-GB" sz="900" b="1" dirty="0">
                <a:latin typeface="+mj-lt"/>
                <a:cs typeface="Arial" panose="020B0604020202020204" pitchFamily="34" charset="0"/>
              </a:rPr>
              <a:t>41 </a:t>
            </a:r>
            <a:r>
              <a:rPr lang="en-GB" sz="900" dirty="0">
                <a:latin typeface="+mj-lt"/>
                <a:cs typeface="Arial" panose="020B0604020202020204" pitchFamily="34" charset="0"/>
              </a:rPr>
              <a:t>– Sustainable construction and low-carbon energy, encourages new development to incorporate design measures to reduce energy demand</a:t>
            </a:r>
          </a:p>
        </p:txBody>
      </p:sp>
      <p:sp>
        <p:nvSpPr>
          <p:cNvPr id="12" name="TextBox 11"/>
          <p:cNvSpPr txBox="1"/>
          <p:nvPr/>
        </p:nvSpPr>
        <p:spPr>
          <a:xfrm>
            <a:off x="4148319" y="1314893"/>
            <a:ext cx="2468771" cy="681499"/>
          </a:xfrm>
          <a:prstGeom prst="rect">
            <a:avLst/>
          </a:prstGeom>
          <a:solidFill>
            <a:schemeClr val="accent3">
              <a:lumMod val="40000"/>
              <a:lumOff val="60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Tree>
    <p:extLst>
      <p:ext uri="{BB962C8B-B14F-4D97-AF65-F5344CB8AC3E}">
        <p14:creationId xmlns:p14="http://schemas.microsoft.com/office/powerpoint/2010/main" val="164083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734" y="1711764"/>
            <a:ext cx="1989099" cy="404500"/>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2200" dirty="0">
                <a:latin typeface="Arial" panose="020B0604020202020204" pitchFamily="34" charset="0"/>
                <a:cs typeface="Arial" panose="020B0604020202020204" pitchFamily="34" charset="0"/>
              </a:rPr>
              <a:t>Site Allocation</a:t>
            </a:r>
            <a:endParaRPr lang="en-GB" sz="2200" dirty="0">
              <a:latin typeface="Arial" panose="020B0604020202020204" pitchFamily="34" charset="0"/>
              <a:cs typeface="Arial" panose="020B0604020202020204" pitchFamily="34" charset="0"/>
            </a:endParaRPr>
          </a:p>
        </p:txBody>
      </p:sp>
      <p:sp>
        <p:nvSpPr>
          <p:cNvPr id="12" name="TextBox 11"/>
          <p:cNvSpPr txBox="1"/>
          <p:nvPr/>
        </p:nvSpPr>
        <p:spPr>
          <a:xfrm>
            <a:off x="626363" y="1249526"/>
            <a:ext cx="5689841" cy="373722"/>
          </a:xfrm>
          <a:prstGeom prst="rect">
            <a:avLst/>
          </a:prstGeom>
          <a:solidFill>
            <a:schemeClr val="accent3">
              <a:lumMod val="40000"/>
              <a:lumOff val="60000"/>
            </a:schemeClr>
          </a:solidFill>
          <a:ln>
            <a:solidFill>
              <a:schemeClr val="tx1"/>
            </a:solidFill>
          </a:ln>
        </p:spPr>
        <p:txBody>
          <a:bodyPr wrap="square" lIns="65309" tIns="32654" rIns="65309" bIns="32654" rtlCol="0">
            <a:spAutoFit/>
          </a:bodyPr>
          <a:lstStyle/>
          <a:p>
            <a:pPr algn="ctr"/>
            <a:r>
              <a:rPr lang="en-GB" sz="2000" b="1" dirty="0">
                <a:latin typeface="Arial" panose="020B0604020202020204" pitchFamily="34" charset="0"/>
                <a:cs typeface="Arial" panose="020B0604020202020204" pitchFamily="34" charset="0"/>
              </a:rPr>
              <a:t>NEIGHBOURHOOD PLAN PROPOSAL</a:t>
            </a:r>
          </a:p>
        </p:txBody>
      </p:sp>
      <p:cxnSp>
        <p:nvCxnSpPr>
          <p:cNvPr id="42" name="Straight Arrow Connector 41"/>
          <p:cNvCxnSpPr/>
          <p:nvPr/>
        </p:nvCxnSpPr>
        <p:spPr>
          <a:xfrm>
            <a:off x="3408851" y="2306041"/>
            <a:ext cx="0" cy="27392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005947407"/>
              </p:ext>
            </p:extLst>
          </p:nvPr>
        </p:nvGraphicFramePr>
        <p:xfrm>
          <a:off x="488460" y="2183067"/>
          <a:ext cx="5858895" cy="4086176"/>
        </p:xfrm>
        <a:graphic>
          <a:graphicData uri="http://schemas.openxmlformats.org/drawingml/2006/table">
            <a:tbl>
              <a:tblPr firstRow="1" firstCol="1" bandRow="1">
                <a:tableStyleId>{5C22544A-7EE6-4342-B048-85BDC9FD1C3A}</a:tableStyleId>
              </a:tblPr>
              <a:tblGrid>
                <a:gridCol w="314809"/>
                <a:gridCol w="1007155"/>
                <a:gridCol w="503578"/>
                <a:gridCol w="587014"/>
                <a:gridCol w="674592"/>
                <a:gridCol w="674592"/>
                <a:gridCol w="2097155"/>
              </a:tblGrid>
              <a:tr h="245697">
                <a:tc>
                  <a:txBody>
                    <a:bodyPr/>
                    <a:lstStyle/>
                    <a:p>
                      <a:pPr algn="ctr">
                        <a:spcAft>
                          <a:spcPts val="0"/>
                        </a:spcAft>
                      </a:pPr>
                      <a:r>
                        <a:rPr lang="en-US" sz="700" dirty="0">
                          <a:effectLst/>
                        </a:rPr>
                        <a:t>ID</a:t>
                      </a:r>
                      <a:endParaRPr lang="en-GB" sz="700" dirty="0">
                        <a:effectLst/>
                        <a:latin typeface="Times New Roman"/>
                        <a:ea typeface="Arial Unicode MS"/>
                        <a:cs typeface="Times New Roman"/>
                      </a:endParaRPr>
                    </a:p>
                  </a:txBody>
                  <a:tcPr marL="21991" marR="21991" marT="0" marB="0"/>
                </a:tc>
                <a:tc>
                  <a:txBody>
                    <a:bodyPr/>
                    <a:lstStyle/>
                    <a:p>
                      <a:pPr algn="ctr">
                        <a:spcAft>
                          <a:spcPts val="0"/>
                        </a:spcAft>
                      </a:pPr>
                      <a:r>
                        <a:rPr lang="en-US" sz="700">
                          <a:effectLst/>
                        </a:rPr>
                        <a:t>                     Name</a:t>
                      </a:r>
                      <a:endParaRPr lang="en-GB" sz="700">
                        <a:effectLst/>
                        <a:latin typeface="Times New Roman"/>
                        <a:ea typeface="Arial Unicode MS"/>
                        <a:cs typeface="Times New Roman"/>
                      </a:endParaRPr>
                    </a:p>
                  </a:txBody>
                  <a:tcPr marL="21991" marR="21991" marT="0" marB="0"/>
                </a:tc>
                <a:tc>
                  <a:txBody>
                    <a:bodyPr/>
                    <a:lstStyle/>
                    <a:p>
                      <a:pPr algn="ctr">
                        <a:spcAft>
                          <a:spcPts val="0"/>
                        </a:spcAft>
                      </a:pPr>
                      <a:r>
                        <a:rPr lang="en-US" sz="700">
                          <a:effectLst/>
                        </a:rPr>
                        <a:t>Area (Ha)</a:t>
                      </a:r>
                      <a:endParaRPr lang="en-GB" sz="700">
                        <a:effectLst/>
                        <a:latin typeface="Times New Roman"/>
                        <a:ea typeface="Arial Unicode MS"/>
                        <a:cs typeface="Times New Roman"/>
                      </a:endParaRPr>
                    </a:p>
                  </a:txBody>
                  <a:tcPr marL="21991" marR="21991" marT="0" marB="0"/>
                </a:tc>
                <a:tc>
                  <a:txBody>
                    <a:bodyPr/>
                    <a:lstStyle/>
                    <a:p>
                      <a:pPr algn="ctr">
                        <a:spcAft>
                          <a:spcPts val="0"/>
                        </a:spcAft>
                      </a:pPr>
                      <a:r>
                        <a:rPr lang="en-US" sz="700">
                          <a:effectLst/>
                        </a:rPr>
                        <a:t>Density (Ho/Ha)</a:t>
                      </a:r>
                      <a:endParaRPr lang="en-GB" sz="700">
                        <a:effectLst/>
                        <a:latin typeface="Times New Roman"/>
                        <a:ea typeface="Arial Unicode MS"/>
                        <a:cs typeface="Times New Roman"/>
                      </a:endParaRPr>
                    </a:p>
                  </a:txBody>
                  <a:tcPr marL="21991" marR="21991" marT="0" marB="0"/>
                </a:tc>
                <a:tc>
                  <a:txBody>
                    <a:bodyPr/>
                    <a:lstStyle/>
                    <a:p>
                      <a:pPr algn="ctr">
                        <a:spcAft>
                          <a:spcPts val="0"/>
                        </a:spcAft>
                      </a:pPr>
                      <a:r>
                        <a:rPr lang="en-US" sz="700">
                          <a:effectLst/>
                        </a:rPr>
                        <a:t>Likely Dwellings</a:t>
                      </a:r>
                      <a:endParaRPr lang="en-GB" sz="700">
                        <a:effectLst/>
                        <a:latin typeface="Times New Roman"/>
                        <a:ea typeface="Arial Unicode MS"/>
                        <a:cs typeface="Times New Roman"/>
                      </a:endParaRPr>
                    </a:p>
                  </a:txBody>
                  <a:tcPr marL="21991" marR="21991" marT="0" marB="0"/>
                </a:tc>
                <a:tc>
                  <a:txBody>
                    <a:bodyPr/>
                    <a:lstStyle/>
                    <a:p>
                      <a:pPr algn="ctr">
                        <a:spcAft>
                          <a:spcPts val="0"/>
                        </a:spcAft>
                      </a:pPr>
                      <a:r>
                        <a:rPr lang="en-US" sz="700">
                          <a:effectLst/>
                        </a:rPr>
                        <a:t>Community Ranking</a:t>
                      </a:r>
                      <a:endParaRPr lang="en-GB" sz="700">
                        <a:effectLst/>
                        <a:latin typeface="Times New Roman"/>
                        <a:ea typeface="Arial Unicode MS"/>
                        <a:cs typeface="Times New Roman"/>
                      </a:endParaRPr>
                    </a:p>
                  </a:txBody>
                  <a:tcPr marL="21991" marR="21991" marT="0" marB="0"/>
                </a:tc>
                <a:tc>
                  <a:txBody>
                    <a:bodyPr/>
                    <a:lstStyle/>
                    <a:p>
                      <a:pPr algn="ctr">
                        <a:spcAft>
                          <a:spcPts val="0"/>
                        </a:spcAft>
                      </a:pPr>
                      <a:r>
                        <a:rPr lang="en-US" sz="700">
                          <a:effectLst/>
                        </a:rPr>
                        <a:t>Reason for rejecting</a:t>
                      </a:r>
                      <a:endParaRPr lang="en-GB" sz="700">
                        <a:effectLst/>
                        <a:latin typeface="Times New Roman"/>
                        <a:ea typeface="Arial Unicode MS"/>
                        <a:cs typeface="Times New Roman"/>
                      </a:endParaRPr>
                    </a:p>
                  </a:txBody>
                  <a:tcPr marL="21991" marR="21991" marT="0" marB="0"/>
                </a:tc>
              </a:tr>
              <a:tr h="245697">
                <a:tc>
                  <a:txBody>
                    <a:bodyPr/>
                    <a:lstStyle/>
                    <a:p>
                      <a:pPr algn="ctr">
                        <a:spcAft>
                          <a:spcPts val="0"/>
                        </a:spcAft>
                      </a:pPr>
                      <a:r>
                        <a:rPr lang="en-US" sz="700">
                          <a:effectLst/>
                        </a:rPr>
                        <a:t>J</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dirty="0">
                          <a:effectLst/>
                        </a:rPr>
                        <a:t>Tuners Lane</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1.30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26</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1</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Full site assessment carried out against criteria set by Wiltshire Council</a:t>
                      </a:r>
                      <a:endParaRPr lang="en-GB" sz="900">
                        <a:effectLst/>
                        <a:latin typeface="Times New Roman"/>
                        <a:ea typeface="Arial Unicode MS"/>
                        <a:cs typeface="Times New Roman"/>
                      </a:endParaRPr>
                    </a:p>
                  </a:txBody>
                  <a:tcPr marL="21991" marR="21991" marT="0" marB="0"/>
                </a:tc>
              </a:tr>
              <a:tr h="368546">
                <a:tc>
                  <a:txBody>
                    <a:bodyPr/>
                    <a:lstStyle/>
                    <a:p>
                      <a:pPr algn="ctr">
                        <a:spcAft>
                          <a:spcPts val="0"/>
                        </a:spcAft>
                      </a:pPr>
                      <a:r>
                        <a:rPr lang="en-US" sz="700">
                          <a:effectLst/>
                        </a:rPr>
                        <a:t>C</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dirty="0">
                          <a:effectLst/>
                        </a:rPr>
                        <a:t>Ravenscourt</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0.40</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8</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1</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Rejected before full site assessment as Insufficient dwellings to meet the needs of the HNA and access unlikely without site B</a:t>
                      </a:r>
                      <a:endParaRPr lang="en-GB" sz="900">
                        <a:effectLst/>
                        <a:latin typeface="Times New Roman"/>
                        <a:ea typeface="Arial Unicode MS"/>
                        <a:cs typeface="Times New Roman"/>
                      </a:endParaRPr>
                    </a:p>
                  </a:txBody>
                  <a:tcPr marL="21991" marR="21991" marT="0" marB="0"/>
                </a:tc>
              </a:tr>
              <a:tr h="308136">
                <a:tc>
                  <a:txBody>
                    <a:bodyPr/>
                    <a:lstStyle/>
                    <a:p>
                      <a:pPr algn="ctr">
                        <a:spcAft>
                          <a:spcPts val="0"/>
                        </a:spcAft>
                      </a:pPr>
                      <a:r>
                        <a:rPr lang="en-US" sz="700">
                          <a:effectLst/>
                        </a:rPr>
                        <a:t>E</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Glebe Lands</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2.05</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20</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40</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Rejected before full site assessment as Not deliverable within the specified period to 2026</a:t>
                      </a:r>
                      <a:endParaRPr lang="en-GB" sz="900">
                        <a:effectLst/>
                        <a:latin typeface="Times New Roman"/>
                        <a:ea typeface="Arial Unicode MS"/>
                        <a:cs typeface="Times New Roman"/>
                      </a:endParaRPr>
                    </a:p>
                  </a:txBody>
                  <a:tcPr marL="21991" marR="21991" marT="0" marB="0"/>
                </a:tc>
              </a:tr>
              <a:tr h="308136">
                <a:tc>
                  <a:txBody>
                    <a:bodyPr/>
                    <a:lstStyle/>
                    <a:p>
                      <a:pPr algn="ctr">
                        <a:spcAft>
                          <a:spcPts val="0"/>
                        </a:spcAft>
                      </a:pPr>
                      <a:r>
                        <a:rPr lang="en-US" sz="700">
                          <a:effectLst/>
                        </a:rPr>
                        <a:t>A</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Carpenters Yard</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0.48</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20</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10</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Rejected before full site assessment as not deliverable within the specified period to 2026</a:t>
                      </a:r>
                      <a:endParaRPr lang="en-GB" sz="900">
                        <a:effectLst/>
                        <a:latin typeface="Times New Roman"/>
                        <a:ea typeface="Arial Unicode MS"/>
                        <a:cs typeface="Times New Roman"/>
                      </a:endParaRPr>
                    </a:p>
                  </a:txBody>
                  <a:tcPr marL="21991" marR="21991" marT="0" marB="0"/>
                </a:tc>
              </a:tr>
              <a:tr h="245697">
                <a:tc>
                  <a:txBody>
                    <a:bodyPr/>
                    <a:lstStyle/>
                    <a:p>
                      <a:pPr algn="ctr">
                        <a:spcAft>
                          <a:spcPts val="0"/>
                        </a:spcAft>
                      </a:pPr>
                      <a:r>
                        <a:rPr lang="en-US" sz="700">
                          <a:effectLst/>
                        </a:rPr>
                        <a:t>D</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Wyke House</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0.65</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13</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3</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Rejected before full site assessment as no access available</a:t>
                      </a:r>
                      <a:endParaRPr lang="en-GB" sz="900">
                        <a:effectLst/>
                        <a:latin typeface="Times New Roman"/>
                        <a:ea typeface="Arial Unicode MS"/>
                        <a:cs typeface="Times New Roman"/>
                      </a:endParaRPr>
                    </a:p>
                  </a:txBody>
                  <a:tcPr marL="21991" marR="21991" marT="0" marB="0"/>
                </a:tc>
              </a:tr>
              <a:tr h="368546">
                <a:tc>
                  <a:txBody>
                    <a:bodyPr/>
                    <a:lstStyle/>
                    <a:p>
                      <a:pPr algn="ctr">
                        <a:spcAft>
                          <a:spcPts val="0"/>
                        </a:spcAft>
                      </a:pPr>
                      <a:r>
                        <a:rPr lang="en-US" sz="700">
                          <a:effectLst/>
                        </a:rPr>
                        <a:t>H</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dirty="0">
                          <a:effectLst/>
                        </a:rPr>
                        <a:t>Rommel Lane</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0.40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8</a:t>
                      </a:r>
                      <a:endParaRPr lang="en-GB" sz="900" dirty="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3</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Rejected before full site assessment as insufficient dwellings to meet the needs of the NP Housing Needs Assessment</a:t>
                      </a:r>
                      <a:endParaRPr lang="en-GB" sz="900">
                        <a:effectLst/>
                        <a:latin typeface="Times New Roman"/>
                        <a:ea typeface="Arial Unicode MS"/>
                        <a:cs typeface="Times New Roman"/>
                      </a:endParaRPr>
                    </a:p>
                  </a:txBody>
                  <a:tcPr marL="21991" marR="21991" marT="0" marB="0"/>
                </a:tc>
              </a:tr>
              <a:tr h="245697">
                <a:tc>
                  <a:txBody>
                    <a:bodyPr/>
                    <a:lstStyle/>
                    <a:p>
                      <a:pPr algn="ctr">
                        <a:spcAft>
                          <a:spcPts val="0"/>
                        </a:spcAft>
                      </a:pPr>
                      <a:r>
                        <a:rPr lang="en-US" sz="700">
                          <a:effectLst/>
                        </a:rPr>
                        <a:t>B</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The Coach House </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0.98</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19</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3</a:t>
                      </a:r>
                      <a:endParaRPr lang="en-GB" sz="900" dirty="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Rejected before full site assessment as not available within the specified period to 2026</a:t>
                      </a:r>
                      <a:endParaRPr lang="en-GB" sz="900">
                        <a:effectLst/>
                        <a:latin typeface="Times New Roman"/>
                        <a:ea typeface="Arial Unicode MS"/>
                        <a:cs typeface="Times New Roman"/>
                      </a:endParaRPr>
                    </a:p>
                  </a:txBody>
                  <a:tcPr marL="21991" marR="21991" marT="0" marB="0"/>
                </a:tc>
              </a:tr>
              <a:tr h="245697">
                <a:tc>
                  <a:txBody>
                    <a:bodyPr/>
                    <a:lstStyle/>
                    <a:p>
                      <a:pPr algn="ctr">
                        <a:spcAft>
                          <a:spcPts val="0"/>
                        </a:spcAft>
                      </a:pPr>
                      <a:r>
                        <a:rPr lang="en-US" sz="700">
                          <a:effectLst/>
                        </a:rPr>
                        <a:t>F</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Ridgeway Phase 2</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1.85</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37</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dirty="0">
                          <a:effectLst/>
                        </a:rPr>
                        <a:t>4</a:t>
                      </a:r>
                      <a:endParaRPr lang="en-GB" sz="900" dirty="0">
                        <a:effectLst/>
                        <a:latin typeface="Times New Roman"/>
                        <a:ea typeface="Arial Unicode MS"/>
                        <a:cs typeface="Times New Roman"/>
                      </a:endParaRPr>
                    </a:p>
                  </a:txBody>
                  <a:tcPr marL="21991" marR="21991" marT="0" marB="0"/>
                </a:tc>
                <a:tc>
                  <a:txBody>
                    <a:bodyPr/>
                    <a:lstStyle/>
                    <a:p>
                      <a:pPr>
                        <a:spcAft>
                          <a:spcPts val="0"/>
                        </a:spcAft>
                      </a:pPr>
                      <a:r>
                        <a:rPr lang="en-US" sz="900">
                          <a:effectLst/>
                        </a:rPr>
                        <a:t>Full site assessment carried out against criteria set by Wiltshire Council</a:t>
                      </a:r>
                      <a:endParaRPr lang="en-GB" sz="900">
                        <a:effectLst/>
                        <a:latin typeface="Times New Roman"/>
                        <a:ea typeface="Arial Unicode MS"/>
                        <a:cs typeface="Times New Roman"/>
                      </a:endParaRPr>
                    </a:p>
                  </a:txBody>
                  <a:tcPr marL="21991" marR="21991" marT="0" marB="0"/>
                </a:tc>
              </a:tr>
              <a:tr h="245697">
                <a:tc>
                  <a:txBody>
                    <a:bodyPr/>
                    <a:lstStyle/>
                    <a:p>
                      <a:pPr algn="ctr">
                        <a:spcAft>
                          <a:spcPts val="0"/>
                        </a:spcAft>
                      </a:pPr>
                      <a:r>
                        <a:rPr lang="en-US" sz="700">
                          <a:effectLst/>
                        </a:rPr>
                        <a:t>G</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Ridgeway Phase 3</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 </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 </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 </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4</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dirty="0">
                          <a:effectLst/>
                        </a:rPr>
                        <a:t>Rejected before full site assessment as no access without Ridgeway Phase 2</a:t>
                      </a:r>
                      <a:endParaRPr lang="en-GB" sz="900" dirty="0">
                        <a:effectLst/>
                        <a:latin typeface="Times New Roman"/>
                        <a:ea typeface="Arial Unicode MS"/>
                        <a:cs typeface="Times New Roman"/>
                      </a:endParaRPr>
                    </a:p>
                  </a:txBody>
                  <a:tcPr marL="21991" marR="21991" marT="0" marB="0"/>
                </a:tc>
              </a:tr>
              <a:tr h="245697">
                <a:tc>
                  <a:txBody>
                    <a:bodyPr/>
                    <a:lstStyle/>
                    <a:p>
                      <a:pPr algn="ctr">
                        <a:spcAft>
                          <a:spcPts val="0"/>
                        </a:spcAft>
                      </a:pPr>
                      <a:r>
                        <a:rPr lang="en-US" sz="700">
                          <a:effectLst/>
                        </a:rPr>
                        <a:t>K</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The Old Dairy</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0.30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4</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 </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dirty="0">
                          <a:effectLst/>
                        </a:rPr>
                        <a:t>Rejected before full site assessment as less than 5 houses, therefore classed as windfall</a:t>
                      </a:r>
                      <a:endParaRPr lang="en-GB" sz="900" dirty="0">
                        <a:effectLst/>
                        <a:latin typeface="Times New Roman"/>
                        <a:ea typeface="Arial Unicode MS"/>
                        <a:cs typeface="Times New Roman"/>
                      </a:endParaRPr>
                    </a:p>
                  </a:txBody>
                  <a:tcPr marL="21991" marR="21991" marT="0" marB="0"/>
                </a:tc>
              </a:tr>
              <a:tr h="368546">
                <a:tc>
                  <a:txBody>
                    <a:bodyPr/>
                    <a:lstStyle/>
                    <a:p>
                      <a:pPr algn="ctr">
                        <a:spcAft>
                          <a:spcPts val="0"/>
                        </a:spcAft>
                      </a:pPr>
                      <a:r>
                        <a:rPr lang="en-US" sz="700">
                          <a:effectLst/>
                        </a:rPr>
                        <a:t>L</a:t>
                      </a:r>
                      <a:endParaRPr lang="en-GB" sz="700">
                        <a:effectLst/>
                        <a:latin typeface="Times New Roman"/>
                        <a:ea typeface="Arial Unicode MS"/>
                        <a:cs typeface="Times New Roman"/>
                      </a:endParaRPr>
                    </a:p>
                  </a:txBody>
                  <a:tcPr marL="21991" marR="21991" marT="0" marB="0"/>
                </a:tc>
                <a:tc>
                  <a:txBody>
                    <a:bodyPr/>
                    <a:lstStyle/>
                    <a:p>
                      <a:pPr>
                        <a:spcAft>
                          <a:spcPts val="0"/>
                        </a:spcAft>
                      </a:pPr>
                      <a:r>
                        <a:rPr lang="en-US" sz="900">
                          <a:effectLst/>
                        </a:rPr>
                        <a:t>*Eastcourt ;(Late entry)</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0.40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20</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8</a:t>
                      </a:r>
                      <a:endParaRPr lang="en-GB" sz="900">
                        <a:effectLst/>
                        <a:latin typeface="Times New Roman"/>
                        <a:ea typeface="Arial Unicode MS"/>
                        <a:cs typeface="Times New Roman"/>
                      </a:endParaRPr>
                    </a:p>
                  </a:txBody>
                  <a:tcPr marL="21991" marR="21991" marT="0" marB="0"/>
                </a:tc>
                <a:tc>
                  <a:txBody>
                    <a:bodyPr/>
                    <a:lstStyle/>
                    <a:p>
                      <a:pPr algn="ctr">
                        <a:spcAft>
                          <a:spcPts val="0"/>
                        </a:spcAft>
                      </a:pPr>
                      <a:r>
                        <a:rPr lang="en-US" sz="900">
                          <a:effectLst/>
                        </a:rPr>
                        <a:t> </a:t>
                      </a:r>
                      <a:endParaRPr lang="en-GB" sz="900">
                        <a:effectLst/>
                        <a:latin typeface="Times New Roman"/>
                        <a:ea typeface="Arial Unicode MS"/>
                        <a:cs typeface="Times New Roman"/>
                      </a:endParaRPr>
                    </a:p>
                  </a:txBody>
                  <a:tcPr marL="21991" marR="21991" marT="0" marB="0"/>
                </a:tc>
                <a:tc>
                  <a:txBody>
                    <a:bodyPr/>
                    <a:lstStyle/>
                    <a:p>
                      <a:pPr>
                        <a:spcAft>
                          <a:spcPts val="0"/>
                        </a:spcAft>
                      </a:pPr>
                      <a:r>
                        <a:rPr lang="en-US" sz="900" dirty="0">
                          <a:effectLst/>
                        </a:rPr>
                        <a:t>Rejected before full site assessment as it does not meet the requirements of the Core Strategy; Crudwell as a Large Village</a:t>
                      </a:r>
                      <a:endParaRPr lang="en-GB" sz="900" dirty="0">
                        <a:effectLst/>
                        <a:latin typeface="Times New Roman"/>
                        <a:ea typeface="Arial Unicode MS"/>
                        <a:cs typeface="Times New Roman"/>
                      </a:endParaRPr>
                    </a:p>
                  </a:txBody>
                  <a:tcPr marL="21991" marR="21991" marT="0" marB="0"/>
                </a:tc>
              </a:tr>
            </a:tbl>
          </a:graphicData>
        </a:graphic>
      </p:graphicFrame>
      <p:sp>
        <p:nvSpPr>
          <p:cNvPr id="15" name="TextBox 14"/>
          <p:cNvSpPr txBox="1"/>
          <p:nvPr/>
        </p:nvSpPr>
        <p:spPr>
          <a:xfrm>
            <a:off x="111084" y="6336977"/>
            <a:ext cx="6595533" cy="2743602"/>
          </a:xfrm>
          <a:prstGeom prst="rect">
            <a:avLst/>
          </a:prstGeom>
          <a:solidFill>
            <a:schemeClr val="accent3">
              <a:lumMod val="40000"/>
              <a:lumOff val="60000"/>
            </a:schemeClr>
          </a:solidFill>
          <a:ln>
            <a:solidFill>
              <a:schemeClr val="tx1"/>
            </a:solidFill>
          </a:ln>
        </p:spPr>
        <p:txBody>
          <a:bodyPr wrap="square" lIns="65309" tIns="32654" rIns="65309" bIns="32654" rtlCol="0">
            <a:spAutoFit/>
          </a:bodyPr>
          <a:lstStyle/>
          <a:p>
            <a:pPr marL="147600" indent="-198000" algn="ctr"/>
            <a:r>
              <a:rPr lang="en-GB" sz="1000" b="1" dirty="0">
                <a:latin typeface="Arial" panose="020B0604020202020204" pitchFamily="34" charset="0"/>
                <a:ea typeface="Times New Roman"/>
                <a:cs typeface="Arial" panose="020B0604020202020204" pitchFamily="34" charset="0"/>
              </a:rPr>
              <a:t>RESULTING ALLOCATION AT TUNERS LANE</a:t>
            </a:r>
          </a:p>
          <a:p>
            <a:pPr marL="111600" indent="-126000" algn="ctr"/>
            <a:r>
              <a:rPr lang="en-GB" sz="1000" b="1" dirty="0">
                <a:ea typeface="Times New Roman"/>
                <a:cs typeface="Arial" panose="020B0604020202020204" pitchFamily="34" charset="0"/>
              </a:rPr>
              <a:t>How does an allocation of 20-25 at Tuners Lane address community concerns?</a:t>
            </a:r>
          </a:p>
          <a:p>
            <a:pPr marL="111600" indent="-126000">
              <a:buFont typeface="Arial" panose="020B0604020202020204" pitchFamily="34" charset="0"/>
              <a:buChar char="•"/>
            </a:pPr>
            <a:r>
              <a:rPr lang="en-GB" sz="1100" dirty="0">
                <a:ea typeface="Times New Roman"/>
                <a:cs typeface="Arial" panose="020B0604020202020204" pitchFamily="34" charset="0"/>
              </a:rPr>
              <a:t>DD1:Tuners Lane – This site meets the Parish’s identified housing need for 20-25 houses within Crudwell village and meets Core policy 43 requirement for 8 (40%) affordable homes as Wiltshire Council’s affordable housing register.</a:t>
            </a:r>
          </a:p>
          <a:p>
            <a:pPr marL="111600" indent="-126000">
              <a:buFont typeface="Arial" panose="020B0604020202020204" pitchFamily="34" charset="0"/>
              <a:buChar char="•"/>
            </a:pPr>
            <a:r>
              <a:rPr lang="en-GB" sz="1100" dirty="0" smtClean="0">
                <a:ea typeface="Times New Roman"/>
                <a:cs typeface="Arial" panose="020B0604020202020204" pitchFamily="34" charset="0"/>
              </a:rPr>
              <a:t>S106</a:t>
            </a:r>
            <a:endParaRPr lang="en-GB" sz="1100" dirty="0">
              <a:ea typeface="Times New Roman"/>
              <a:cs typeface="Arial" panose="020B0604020202020204" pitchFamily="34" charset="0"/>
            </a:endParaRPr>
          </a:p>
          <a:p>
            <a:pPr marL="111600" indent="-126000">
              <a:buFont typeface="Arial" panose="020B0604020202020204" pitchFamily="34" charset="0"/>
              <a:buChar char="•"/>
            </a:pPr>
            <a:r>
              <a:rPr lang="en-GB" sz="1100" dirty="0">
                <a:ea typeface="Times New Roman"/>
                <a:cs typeface="Arial" panose="020B0604020202020204" pitchFamily="34" charset="0"/>
              </a:rPr>
              <a:t>When developed, Tuners Lane is likely to generate 16 car journeys in the morning peak hour: 12 journeys from the site and four journeys to the site.  This equates to one journey every four minutes. Traffic levels on Tuners Lane are 1/3 of those on </a:t>
            </a:r>
            <a:r>
              <a:rPr lang="en-GB" sz="1100" dirty="0" err="1">
                <a:ea typeface="Times New Roman"/>
                <a:cs typeface="Arial" panose="020B0604020202020204" pitchFamily="34" charset="0"/>
              </a:rPr>
              <a:t>Tetbury</a:t>
            </a:r>
            <a:r>
              <a:rPr lang="en-GB" sz="1100" dirty="0">
                <a:ea typeface="Times New Roman"/>
                <a:cs typeface="Arial" panose="020B0604020202020204" pitchFamily="34" charset="0"/>
              </a:rPr>
              <a:t> lane. – Impact on pedestrian safety / safe school journeys</a:t>
            </a:r>
          </a:p>
          <a:p>
            <a:pPr marL="111600" indent="-126000">
              <a:buFont typeface="Arial" panose="020B0604020202020204" pitchFamily="34" charset="0"/>
              <a:buChar char="•"/>
            </a:pPr>
            <a:r>
              <a:rPr lang="en-GB" sz="1100" dirty="0">
                <a:ea typeface="Times New Roman"/>
                <a:cs typeface="Arial" panose="020B0604020202020204" pitchFamily="34" charset="0"/>
              </a:rPr>
              <a:t>DD1a:Tuners Lane – Provides for completion of footpath along Tuners Lane from the NP proposed site allocation to the A429. The footpath on Tuners Lane is more complete than on </a:t>
            </a:r>
            <a:r>
              <a:rPr lang="en-GB" sz="1100" dirty="0" err="1">
                <a:ea typeface="Times New Roman"/>
                <a:cs typeface="Arial" panose="020B0604020202020204" pitchFamily="34" charset="0"/>
              </a:rPr>
              <a:t>Tetbury</a:t>
            </a:r>
            <a:r>
              <a:rPr lang="en-GB" sz="1100" dirty="0">
                <a:ea typeface="Times New Roman"/>
                <a:cs typeface="Arial" panose="020B0604020202020204" pitchFamily="34" charset="0"/>
              </a:rPr>
              <a:t> Lane and would not involve destruction of hedgerows to complete.</a:t>
            </a:r>
          </a:p>
          <a:p>
            <a:pPr marL="111600" indent="-126000">
              <a:buFont typeface="Arial" panose="020B0604020202020204" pitchFamily="34" charset="0"/>
              <a:buChar char="•"/>
            </a:pPr>
            <a:r>
              <a:rPr lang="en-GB" sz="1100" dirty="0">
                <a:ea typeface="Times New Roman"/>
                <a:cs typeface="Arial" panose="020B0604020202020204" pitchFamily="34" charset="0"/>
              </a:rPr>
              <a:t>Tuners Lane site is further away from the Conservation area than Ridgeway Farm site and proposed 20-26 houses would sit at the front of the site in the dip, meaning they would sit against a backdrop of rising ground. On the contrary, Ridgeway Farm phases 1 and the proposed phase 2, sit on a ridge and phase 2 will be built on rising ground, so will be more prominent against the skyline.</a:t>
            </a:r>
          </a:p>
        </p:txBody>
      </p:sp>
    </p:spTree>
    <p:extLst>
      <p:ext uri="{BB962C8B-B14F-4D97-AF65-F5344CB8AC3E}">
        <p14:creationId xmlns:p14="http://schemas.microsoft.com/office/powerpoint/2010/main" val="98123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a:ext>
            </a:extLst>
          </a:blip>
          <a:srcRect b="15740"/>
          <a:stretch/>
        </p:blipFill>
        <p:spPr bwMode="auto">
          <a:xfrm>
            <a:off x="815480" y="3970422"/>
            <a:ext cx="4879473" cy="4954018"/>
          </a:xfrm>
          <a:prstGeom prst="rect">
            <a:avLst/>
          </a:prstGeom>
          <a:noFill/>
          <a:ln>
            <a:noFill/>
          </a:ln>
        </p:spPr>
      </p:pic>
      <p:pic>
        <p:nvPicPr>
          <p:cNvPr id="4" name="Picture 3"/>
          <p:cNvPicPr/>
          <p:nvPr/>
        </p:nvPicPr>
        <p:blipFill>
          <a:blip r:embed="rId4" cstate="email">
            <a:extLst>
              <a:ext uri="{28A0092B-C50C-407E-A947-70E740481C1C}">
                <a14:useLocalDpi xmlns:a14="http://schemas.microsoft.com/office/drawing/2010/main"/>
              </a:ext>
            </a:extLst>
          </a:blip>
          <a:srcRect/>
          <a:stretch>
            <a:fillRect/>
          </a:stretch>
        </p:blipFill>
        <p:spPr bwMode="auto">
          <a:xfrm>
            <a:off x="566615" y="1102358"/>
            <a:ext cx="5410011" cy="2981180"/>
          </a:xfrm>
          <a:prstGeom prst="rect">
            <a:avLst/>
          </a:prstGeom>
          <a:noFill/>
          <a:ln>
            <a:noFill/>
          </a:ln>
        </p:spPr>
      </p:pic>
    </p:spTree>
    <p:extLst>
      <p:ext uri="{BB962C8B-B14F-4D97-AF65-F5344CB8AC3E}">
        <p14:creationId xmlns:p14="http://schemas.microsoft.com/office/powerpoint/2010/main" val="20126588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6734" y="1923402"/>
            <a:ext cx="1989099" cy="404500"/>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2200" dirty="0">
                <a:latin typeface="Arial" panose="020B0604020202020204" pitchFamily="34" charset="0"/>
                <a:cs typeface="Arial" panose="020B0604020202020204" pitchFamily="34" charset="0"/>
              </a:rPr>
              <a:t>Site Allocation</a:t>
            </a:r>
            <a:endParaRPr lang="en-GB" sz="2200" dirty="0">
              <a:latin typeface="Arial" panose="020B0604020202020204" pitchFamily="34" charset="0"/>
              <a:cs typeface="Arial" panose="020B0604020202020204" pitchFamily="34" charset="0"/>
            </a:endParaRPr>
          </a:p>
        </p:txBody>
      </p:sp>
      <p:sp>
        <p:nvSpPr>
          <p:cNvPr id="12" name="TextBox 11"/>
          <p:cNvSpPr txBox="1"/>
          <p:nvPr/>
        </p:nvSpPr>
        <p:spPr>
          <a:xfrm>
            <a:off x="626363" y="1359034"/>
            <a:ext cx="5689841" cy="373722"/>
          </a:xfrm>
          <a:prstGeom prst="rect">
            <a:avLst/>
          </a:prstGeom>
          <a:solidFill>
            <a:schemeClr val="accent3"/>
          </a:solidFill>
          <a:ln>
            <a:solidFill>
              <a:schemeClr val="tx1"/>
            </a:solidFill>
          </a:ln>
        </p:spPr>
        <p:txBody>
          <a:bodyPr wrap="square" lIns="65309" tIns="32654" rIns="65309" bIns="32654" rtlCol="0">
            <a:spAutoFit/>
          </a:bodyPr>
          <a:lstStyle/>
          <a:p>
            <a:pPr algn="ctr"/>
            <a:r>
              <a:rPr lang="en-GB" sz="2000" b="1" dirty="0">
                <a:latin typeface="Arial" panose="020B0604020202020204" pitchFamily="34" charset="0"/>
                <a:cs typeface="Arial" panose="020B0604020202020204" pitchFamily="34" charset="0"/>
              </a:rPr>
              <a:t>NEIGHBOURHOOD PLAN PROPOSAL</a:t>
            </a:r>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626363" y="2595538"/>
            <a:ext cx="5689841" cy="6209448"/>
          </a:xfrm>
          <a:prstGeom prst="rect">
            <a:avLst/>
          </a:prstGeom>
          <a:noFill/>
          <a:ln>
            <a:noFill/>
          </a:ln>
        </p:spPr>
      </p:pic>
      <p:sp>
        <p:nvSpPr>
          <p:cNvPr id="9" name="Notched Right Arrow 8"/>
          <p:cNvSpPr/>
          <p:nvPr/>
        </p:nvSpPr>
        <p:spPr>
          <a:xfrm>
            <a:off x="1132058" y="3203135"/>
            <a:ext cx="1896404" cy="645942"/>
          </a:xfrm>
          <a:prstGeom prst="notchedRightArrow">
            <a:avLst/>
          </a:prstGeom>
          <a:solidFill>
            <a:schemeClr val="accent3">
              <a:lumMod val="40000"/>
              <a:lumOff val="6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039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296582"/>
            <a:ext cx="6172200" cy="6034617"/>
          </a:xfrm>
        </p:spPr>
        <p:txBody>
          <a:bodyPr>
            <a:normAutofit lnSpcReduction="10000"/>
          </a:bodyPr>
          <a:lstStyle/>
          <a:p>
            <a:r>
              <a:rPr lang="en-US" dirty="0" smtClean="0"/>
              <a:t>The Consultation Process</a:t>
            </a:r>
          </a:p>
          <a:p>
            <a:pPr lvl="1"/>
            <a:r>
              <a:rPr lang="en-US" dirty="0" smtClean="0"/>
              <a:t>The Approach Taken</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r>
              <a:rPr lang="en-US" dirty="0" smtClean="0"/>
              <a:t>How the issues are dealt with by Core policies, NP Policies and future plans</a:t>
            </a:r>
          </a:p>
          <a:p>
            <a:pPr lvl="1"/>
            <a:r>
              <a:rPr lang="en-US" dirty="0" smtClean="0"/>
              <a:t>The Main Issues </a:t>
            </a:r>
            <a:endParaRPr lang="en-US" dirty="0"/>
          </a:p>
        </p:txBody>
      </p:sp>
      <p:pic>
        <p:nvPicPr>
          <p:cNvPr id="4" name="picture" descr="https://lh5.googleusercontent.com/M9Cg8B-ogwU2-qLJ0pRfRr5yNaxnUGRDD0NAESqc-0Z6ZNtp6oTMQrD18SXWgc4tX4a2T-2LZy3jZdTfODhy40_ZZfZqUhqQ-fFiU2a3T4M9SgybkZWBQ1P_uZZs1s1KEQXTkek9"/>
          <p:cNvPicPr/>
          <p:nvPr/>
        </p:nvPicPr>
        <p:blipFill>
          <a:blip r:embed="rId3">
            <a:extLst>
              <a:ext uri="{28A0092B-C50C-407E-A947-70E740481C1C}">
                <a14:useLocalDpi xmlns:a14="http://schemas.microsoft.com/office/drawing/2010/main"/>
              </a:ext>
            </a:extLst>
          </a:blip>
          <a:stretch>
            <a:fillRect/>
          </a:stretch>
        </p:blipFill>
        <p:spPr>
          <a:xfrm>
            <a:off x="342900" y="2249282"/>
            <a:ext cx="6327942" cy="3271881"/>
          </a:xfrm>
          <a:prstGeom prst="rect">
            <a:avLst/>
          </a:prstGeom>
        </p:spPr>
      </p:pic>
    </p:spTree>
    <p:extLst>
      <p:ext uri="{BB962C8B-B14F-4D97-AF65-F5344CB8AC3E}">
        <p14:creationId xmlns:p14="http://schemas.microsoft.com/office/powerpoint/2010/main" val="6501486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Flooding and Sewerage</a:t>
            </a:r>
          </a:p>
          <a:p>
            <a:r>
              <a:rPr lang="en-US" dirty="0" smtClean="0"/>
              <a:t>Traffic/Pedestrian Safety</a:t>
            </a:r>
          </a:p>
          <a:p>
            <a:r>
              <a:rPr lang="en-US" dirty="0" smtClean="0"/>
              <a:t>Broadband and Mobile Communications</a:t>
            </a:r>
          </a:p>
          <a:p>
            <a:r>
              <a:rPr lang="en-US" dirty="0" smtClean="0"/>
              <a:t>The Environment</a:t>
            </a:r>
          </a:p>
          <a:p>
            <a:r>
              <a:rPr lang="en-US" dirty="0" smtClean="0"/>
              <a:t>Community Facilities</a:t>
            </a:r>
          </a:p>
          <a:p>
            <a:r>
              <a:rPr lang="en-US" dirty="0" smtClean="0"/>
              <a:t>Business support/development</a:t>
            </a:r>
          </a:p>
          <a:p>
            <a:r>
              <a:rPr lang="en-US" dirty="0" smtClean="0"/>
              <a:t>Housing Allocation</a:t>
            </a:r>
          </a:p>
          <a:p>
            <a:r>
              <a:rPr lang="en-US" dirty="0"/>
              <a:t>Affordability of Housing</a:t>
            </a:r>
          </a:p>
          <a:p>
            <a:r>
              <a:rPr lang="en-US" dirty="0" smtClean="0"/>
              <a:t>Housing Design</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758406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8662" y="1337717"/>
            <a:ext cx="3446349" cy="2228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71043" y="1200999"/>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4286664" y="1200999"/>
            <a:ext cx="2468771" cy="681499"/>
          </a:xfrm>
          <a:prstGeom prst="rect">
            <a:avLst/>
          </a:prstGeom>
          <a:solidFill>
            <a:schemeClr val="accent3">
              <a:lumMod val="60000"/>
              <a:lumOff val="40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
        <p:nvSpPr>
          <p:cNvPr id="13" name="TextBox 12"/>
          <p:cNvSpPr txBox="1"/>
          <p:nvPr/>
        </p:nvSpPr>
        <p:spPr>
          <a:xfrm>
            <a:off x="171043" y="6623399"/>
            <a:ext cx="1712359" cy="2174215"/>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72800" indent="-244910">
              <a:buFont typeface="Arial" panose="020B0604020202020204" pitchFamily="34" charset="0"/>
              <a:buChar char="•"/>
            </a:pPr>
            <a:r>
              <a:rPr lang="en-GB" sz="900" b="1" dirty="0">
                <a:latin typeface="+mj-lt"/>
                <a:cs typeface="Arial" panose="020B0604020202020204" pitchFamily="34" charset="0"/>
              </a:rPr>
              <a:t>67 – Flood risk</a:t>
            </a:r>
            <a:r>
              <a:rPr lang="en-GB" sz="900" dirty="0">
                <a:latin typeface="+mj-lt"/>
                <a:cs typeface="Arial" panose="020B0604020202020204" pitchFamily="34" charset="0"/>
              </a:rPr>
              <a:t>, requires “all new development to include measures to reduce the rate of rainwater run-off and improve rainwater infiltration to soil and ground (sustainable urban drainage) unless site or environmental conditions make these measures unsuitable.”</a:t>
            </a:r>
          </a:p>
          <a:p>
            <a:pPr marL="172800" indent="-244910">
              <a:buFont typeface="Arial" panose="020B0604020202020204" pitchFamily="34" charset="0"/>
              <a:buChar char="•"/>
            </a:pPr>
            <a:r>
              <a:rPr lang="en-GB" sz="900" b="1" dirty="0">
                <a:latin typeface="+mj-lt"/>
                <a:cs typeface="Arial" panose="020B0604020202020204" pitchFamily="34" charset="0"/>
              </a:rPr>
              <a:t>3 - Infrastructure </a:t>
            </a:r>
            <a:r>
              <a:rPr lang="en-GB" sz="900" dirty="0">
                <a:latin typeface="+mj-lt"/>
                <a:cs typeface="Arial" panose="020B0604020202020204" pitchFamily="34" charset="0"/>
              </a:rPr>
              <a:t>deals with sewerage and water supply pipes cables etc.</a:t>
            </a:r>
          </a:p>
        </p:txBody>
      </p:sp>
      <p:sp>
        <p:nvSpPr>
          <p:cNvPr id="14" name="TextBox 13"/>
          <p:cNvSpPr txBox="1"/>
          <p:nvPr/>
        </p:nvSpPr>
        <p:spPr>
          <a:xfrm>
            <a:off x="171042" y="4459537"/>
            <a:ext cx="1826388" cy="1758717"/>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204091" indent="-204091">
              <a:buFont typeface="Arial" panose="020B0604020202020204" pitchFamily="34" charset="0"/>
              <a:buChar char="•"/>
            </a:pPr>
            <a:r>
              <a:rPr lang="en-US" sz="900" dirty="0">
                <a:latin typeface="+mj-lt"/>
                <a:cs typeface="Arial" panose="020B0604020202020204" pitchFamily="34" charset="0"/>
              </a:rPr>
              <a:t>Historical flooding – Wessex Water and parishioners experiences and photos</a:t>
            </a:r>
          </a:p>
          <a:p>
            <a:pPr marL="204091" indent="-204091">
              <a:buFont typeface="Arial" panose="020B0604020202020204" pitchFamily="34" charset="0"/>
              <a:buChar char="•"/>
            </a:pPr>
            <a:r>
              <a:rPr lang="en-US" sz="900" dirty="0">
                <a:latin typeface="+mj-lt"/>
                <a:cs typeface="Arial" panose="020B0604020202020204" pitchFamily="34" charset="0"/>
              </a:rPr>
              <a:t>Environment Agency mapping of flood risk from rivers and surface water</a:t>
            </a:r>
            <a:endParaRPr lang="en-GB" sz="900" dirty="0">
              <a:latin typeface="+mj-lt"/>
              <a:cs typeface="Arial" panose="020B0604020202020204" pitchFamily="34" charset="0"/>
            </a:endParaRPr>
          </a:p>
          <a:p>
            <a:pPr marL="204091" indent="-204091">
              <a:buFont typeface="Arial" panose="020B0604020202020204" pitchFamily="34" charset="0"/>
              <a:buChar char="•"/>
            </a:pPr>
            <a:r>
              <a:rPr lang="en-US" sz="900" dirty="0">
                <a:latin typeface="+mj-lt"/>
                <a:cs typeface="Arial" panose="020B0604020202020204" pitchFamily="34" charset="0"/>
              </a:rPr>
              <a:t>Wiltshire Council – Drainage Engineering team</a:t>
            </a:r>
            <a:endParaRPr lang="en-GB" sz="900" dirty="0">
              <a:latin typeface="+mj-lt"/>
              <a:cs typeface="Arial" panose="020B0604020202020204" pitchFamily="34" charset="0"/>
            </a:endParaRPr>
          </a:p>
          <a:p>
            <a:pPr marL="204091" indent="-204091">
              <a:buFont typeface="Arial" panose="020B0604020202020204" pitchFamily="34" charset="0"/>
              <a:buChar char="•"/>
            </a:pPr>
            <a:r>
              <a:rPr lang="en-US" sz="900" dirty="0" err="1">
                <a:latin typeface="+mj-lt"/>
                <a:cs typeface="Arial" panose="020B0604020202020204" pitchFamily="34" charset="0"/>
              </a:rPr>
              <a:t>Wessex</a:t>
            </a:r>
            <a:r>
              <a:rPr lang="en-US" sz="900" dirty="0">
                <a:latin typeface="+mj-lt"/>
                <a:cs typeface="Arial" panose="020B0604020202020204" pitchFamily="34" charset="0"/>
              </a:rPr>
              <a:t> Water </a:t>
            </a:r>
            <a:endParaRPr lang="en-GB" sz="900" dirty="0">
              <a:latin typeface="+mj-lt"/>
              <a:cs typeface="Arial" panose="020B0604020202020204" pitchFamily="34" charset="0"/>
            </a:endParaRPr>
          </a:p>
          <a:p>
            <a:endParaRPr lang="en-GB" sz="900" dirty="0">
              <a:latin typeface="+mj-lt"/>
            </a:endParaRPr>
          </a:p>
        </p:txBody>
      </p:sp>
      <p:sp>
        <p:nvSpPr>
          <p:cNvPr id="21" name="TextBox 20"/>
          <p:cNvSpPr txBox="1"/>
          <p:nvPr/>
        </p:nvSpPr>
        <p:spPr>
          <a:xfrm>
            <a:off x="4772907" y="4972944"/>
            <a:ext cx="1993123" cy="2066494"/>
          </a:xfrm>
          <a:prstGeom prst="rect">
            <a:avLst/>
          </a:prstGeom>
          <a:solidFill>
            <a:schemeClr val="accent3">
              <a:lumMod val="60000"/>
              <a:lumOff val="40000"/>
            </a:schemeClr>
          </a:solidFill>
          <a:ln>
            <a:solidFill>
              <a:schemeClr val="tx1"/>
            </a:solidFill>
          </a:ln>
        </p:spPr>
        <p:txBody>
          <a:bodyPr wrap="square" lIns="0" tIns="32654" rIns="65309" bIns="32654" rtlCol="0">
            <a:spAutoFit/>
          </a:bodyPr>
          <a:lstStyle/>
          <a:p>
            <a:pPr marL="326546" indent="-163273" algn="ctr"/>
            <a:r>
              <a:rPr lang="en-GB" sz="1000" b="1" dirty="0">
                <a:latin typeface="Arial" panose="020B0604020202020204" pitchFamily="34" charset="0"/>
                <a:ea typeface="Times New Roman"/>
                <a:cs typeface="Arial" panose="020B0604020202020204" pitchFamily="34" charset="0"/>
              </a:rPr>
              <a:t>NON-STATUTORY PROJECTS</a:t>
            </a:r>
          </a:p>
          <a:p>
            <a:pPr marL="326546" indent="-163273"/>
            <a:r>
              <a:rPr lang="en-US" sz="1000" dirty="0">
                <a:latin typeface="Arial" panose="020B0604020202020204" pitchFamily="34" charset="0"/>
                <a:ea typeface="Times New Roman"/>
                <a:cs typeface="Arial" panose="020B0604020202020204" pitchFamily="34" charset="0"/>
              </a:rPr>
              <a:t>   </a:t>
            </a:r>
            <a:r>
              <a:rPr lang="en-US" sz="900" dirty="0">
                <a:latin typeface="+mj-lt"/>
                <a:ea typeface="Times New Roman"/>
                <a:cs typeface="Arial" panose="020B0604020202020204" pitchFamily="34" charset="0"/>
              </a:rPr>
              <a:t>	</a:t>
            </a:r>
            <a:r>
              <a:rPr lang="en-US" sz="900" dirty="0">
                <a:latin typeface="+mj-lt"/>
                <a:ea typeface="Times New Roman"/>
                <a:cs typeface="Arial"/>
              </a:rPr>
              <a:t>The importance to the community of managing and maintaining the watercourses and drainage channels is noted. Villagers clear the </a:t>
            </a:r>
            <a:r>
              <a:rPr lang="en-US" sz="900" dirty="0" err="1">
                <a:latin typeface="+mj-lt"/>
                <a:ea typeface="Times New Roman"/>
                <a:cs typeface="Arial"/>
              </a:rPr>
              <a:t>Swillbrook</a:t>
            </a:r>
            <a:r>
              <a:rPr lang="en-US" sz="900" dirty="0">
                <a:latin typeface="+mj-lt"/>
                <a:ea typeface="Times New Roman"/>
                <a:cs typeface="Arial"/>
              </a:rPr>
              <a:t> each year on a voluntary basis and, whilst this helps the situation, it is insufficient and not a strategic solution. Whilst this is outside the powers of a NP, it has been addressed in the non-statutory projects section</a:t>
            </a:r>
            <a:r>
              <a:rPr lang="en-US" sz="700" dirty="0">
                <a:latin typeface="Arial"/>
                <a:ea typeface="Times New Roman"/>
                <a:cs typeface="Arial"/>
              </a:rPr>
              <a:t>. </a:t>
            </a:r>
            <a:r>
              <a:rPr lang="en-US" sz="1000" dirty="0">
                <a:latin typeface="Arial"/>
                <a:ea typeface="Times New Roman"/>
                <a:cs typeface="Arial"/>
              </a:rPr>
              <a:t> </a:t>
            </a:r>
            <a:endParaRPr lang="en-GB" sz="1100" dirty="0">
              <a:latin typeface="Arial"/>
              <a:cs typeface="Arial"/>
            </a:endParaRPr>
          </a:p>
        </p:txBody>
      </p:sp>
      <p:sp>
        <p:nvSpPr>
          <p:cNvPr id="22" name="TextBox 21"/>
          <p:cNvSpPr txBox="1"/>
          <p:nvPr/>
        </p:nvSpPr>
        <p:spPr>
          <a:xfrm>
            <a:off x="4100558" y="7162852"/>
            <a:ext cx="2665472" cy="1881828"/>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GB" sz="1000" b="1" dirty="0" smtClean="0">
                <a:latin typeface="Arial" panose="020B0604020202020204" pitchFamily="34" charset="0"/>
                <a:ea typeface="Times New Roman"/>
                <a:cs typeface="Arial" panose="020B0604020202020204" pitchFamily="34" charset="0"/>
              </a:rPr>
              <a:t>EXISTING COVER</a:t>
            </a:r>
            <a:endParaRPr lang="en-GB" sz="1000" b="1" dirty="0">
              <a:latin typeface="Arial" panose="020B0604020202020204" pitchFamily="34" charset="0"/>
              <a:ea typeface="Times New Roman"/>
              <a:cs typeface="Arial" panose="020B0604020202020204" pitchFamily="34" charset="0"/>
            </a:endParaRPr>
          </a:p>
          <a:p>
            <a:pPr marL="326546" indent="-163273">
              <a:buFont typeface="Arial" panose="020B0604020202020204" pitchFamily="34" charset="0"/>
              <a:buChar char="•"/>
            </a:pPr>
            <a:r>
              <a:rPr lang="en-GB" sz="900" dirty="0">
                <a:latin typeface="+mj-lt"/>
                <a:cs typeface="Arial" panose="020B0604020202020204" pitchFamily="34" charset="0"/>
              </a:rPr>
              <a:t>In recent years, Wessex Water has looked to address the sewage overflow problem by reducing the amount of surface and groundwater entering the sewerage network.</a:t>
            </a:r>
          </a:p>
          <a:p>
            <a:pPr marL="326546" indent="-163273">
              <a:buFont typeface="Arial" panose="020B0604020202020204" pitchFamily="34" charset="0"/>
              <a:buChar char="•"/>
            </a:pPr>
            <a:r>
              <a:rPr lang="en-GB" sz="900" dirty="0">
                <a:latin typeface="+mj-lt"/>
                <a:cs typeface="Arial" panose="020B0604020202020204" pitchFamily="34" charset="0"/>
              </a:rPr>
              <a:t>2016, Wessex Water removed large amount of roof and paved area at the School from foul sewer network and constructed attenuation pond to reduce impact of run-off to Swill </a:t>
            </a:r>
            <a:r>
              <a:rPr lang="en-GB" sz="900" dirty="0" smtClean="0">
                <a:latin typeface="+mj-lt"/>
                <a:cs typeface="Arial" panose="020B0604020202020204" pitchFamily="34" charset="0"/>
              </a:rPr>
              <a:t>Brook.</a:t>
            </a:r>
          </a:p>
          <a:p>
            <a:pPr marL="326546" indent="-163273">
              <a:buFont typeface="Arial" panose="020B0604020202020204" pitchFamily="34" charset="0"/>
              <a:buChar char="•"/>
            </a:pPr>
            <a:r>
              <a:rPr lang="en-GB" sz="900" dirty="0" smtClean="0">
                <a:latin typeface="+mj-lt"/>
                <a:ea typeface="Times New Roman"/>
                <a:cs typeface="Arial" panose="020B0604020202020204" pitchFamily="34" charset="0"/>
              </a:rPr>
              <a:t>Wessex </a:t>
            </a:r>
            <a:r>
              <a:rPr lang="en-GB" sz="900" dirty="0">
                <a:latin typeface="+mj-lt"/>
                <a:ea typeface="Times New Roman"/>
                <a:cs typeface="Arial" panose="020B0604020202020204" pitchFamily="34" charset="0"/>
              </a:rPr>
              <a:t>Water currently carrying out CCTV surveys to identify any leaks in foul sewer network, to be sealed</a:t>
            </a:r>
            <a:endParaRPr lang="en-GB" sz="900" b="1" dirty="0">
              <a:latin typeface="+mj-lt"/>
              <a:cs typeface="Arial" panose="020B0604020202020204" pitchFamily="34" charset="0"/>
            </a:endParaRPr>
          </a:p>
        </p:txBody>
      </p:sp>
      <p:sp>
        <p:nvSpPr>
          <p:cNvPr id="23" name="Bent-Up Arrow 22"/>
          <p:cNvSpPr/>
          <p:nvPr/>
        </p:nvSpPr>
        <p:spPr>
          <a:xfrm>
            <a:off x="1997430" y="4291820"/>
            <a:ext cx="909441" cy="822960"/>
          </a:xfrm>
          <a:prstGeom prst="bentUpArrow">
            <a:avLst/>
          </a:prstGeom>
          <a:solidFill>
            <a:srgbClr val="D9D9D9"/>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Bent-Up Arrow 23"/>
          <p:cNvSpPr/>
          <p:nvPr/>
        </p:nvSpPr>
        <p:spPr>
          <a:xfrm rot="5400000">
            <a:off x="1689001" y="3594357"/>
            <a:ext cx="452656" cy="822960"/>
          </a:xfrm>
          <a:prstGeom prst="bentUpArrow">
            <a:avLst>
              <a:gd name="adj1" fmla="val 37967"/>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25" name="Bent-Up Arrow 24"/>
          <p:cNvSpPr/>
          <p:nvPr/>
        </p:nvSpPr>
        <p:spPr>
          <a:xfrm>
            <a:off x="1893020" y="4282488"/>
            <a:ext cx="1419237" cy="3196532"/>
          </a:xfrm>
          <a:prstGeom prst="bentUpArrow">
            <a:avLst>
              <a:gd name="adj1" fmla="val 11743"/>
              <a:gd name="adj2" fmla="val 10711"/>
              <a:gd name="adj3" fmla="val 14644"/>
            </a:avLst>
          </a:prstGeom>
          <a:solidFill>
            <a:srgbClr val="D9D9D9"/>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TextBox 19"/>
          <p:cNvSpPr txBox="1"/>
          <p:nvPr/>
        </p:nvSpPr>
        <p:spPr>
          <a:xfrm>
            <a:off x="4772907" y="1958682"/>
            <a:ext cx="1982528" cy="2931572"/>
          </a:xfrm>
          <a:prstGeom prst="rect">
            <a:avLst/>
          </a:prstGeom>
          <a:solidFill>
            <a:schemeClr val="accent3">
              <a:lumMod val="60000"/>
              <a:lumOff val="40000"/>
            </a:schemeClr>
          </a:solidFill>
          <a:ln>
            <a:solidFill>
              <a:schemeClr val="tx1"/>
            </a:solidFill>
          </a:ln>
        </p:spPr>
        <p:txBody>
          <a:bodyPr wrap="square" lIns="36000" tIns="0" rIns="65309" bIns="0"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POLICIES</a:t>
            </a:r>
          </a:p>
          <a:p>
            <a:pPr marL="204091" indent="-204091">
              <a:buFont typeface="Arial" panose="020B0604020202020204" pitchFamily="34" charset="0"/>
              <a:buChar char="•"/>
            </a:pPr>
            <a:r>
              <a:rPr lang="en-US" sz="900" b="1" dirty="0">
                <a:ea typeface="Times New Roman"/>
                <a:cs typeface="Arial" panose="020B0604020202020204" pitchFamily="34" charset="0"/>
              </a:rPr>
              <a:t>IT1: </a:t>
            </a:r>
            <a:r>
              <a:rPr lang="en-US" sz="900" dirty="0">
                <a:ea typeface="Times New Roman"/>
                <a:cs typeface="Arial" panose="020B0604020202020204" pitchFamily="34" charset="0"/>
              </a:rPr>
              <a:t>Surface Water Drainage </a:t>
            </a:r>
            <a:r>
              <a:rPr lang="en-GB" sz="900" dirty="0">
                <a:ea typeface="Times New Roman"/>
                <a:cs typeface="Arial" panose="020B0604020202020204" pitchFamily="34" charset="0"/>
              </a:rPr>
              <a:t>ensures that, when a site is developed, the rate of surface water run-off rate is lower, ideally by 20%, than the existing situation.</a:t>
            </a:r>
          </a:p>
          <a:p>
            <a:pPr marL="204091" indent="-204091">
              <a:buFont typeface="Arial" panose="020B0604020202020204" pitchFamily="34" charset="0"/>
              <a:buChar char="•"/>
            </a:pPr>
            <a:r>
              <a:rPr lang="en-GB" sz="900" b="1" dirty="0">
                <a:ea typeface="Times New Roman"/>
                <a:cs typeface="Arial" panose="020B0604020202020204" pitchFamily="34" charset="0"/>
              </a:rPr>
              <a:t>IT2: </a:t>
            </a:r>
            <a:r>
              <a:rPr lang="en-GB" sz="900" dirty="0">
                <a:ea typeface="Times New Roman"/>
                <a:cs typeface="Arial" panose="020B0604020202020204" pitchFamily="34" charset="0"/>
              </a:rPr>
              <a:t>Foul Water Drainage - As Crudwell is </a:t>
            </a:r>
            <a:r>
              <a:rPr lang="en-GB" sz="900" dirty="0" err="1">
                <a:ea typeface="Times New Roman"/>
                <a:cs typeface="Arial" panose="020B0604020202020204" pitchFamily="34" charset="0"/>
              </a:rPr>
              <a:t>sewered</a:t>
            </a:r>
            <a:r>
              <a:rPr lang="en-GB" sz="900" dirty="0">
                <a:ea typeface="Times New Roman"/>
                <a:cs typeface="Arial" panose="020B0604020202020204" pitchFamily="34" charset="0"/>
              </a:rPr>
              <a:t>, policy IT2 ensures that any development connects to the existing sewer, and that Wessex Water can influence the rate that foul water enters the sewer to ensure that this will not make existing problems worse.</a:t>
            </a:r>
          </a:p>
          <a:p>
            <a:pPr marL="204091" indent="-204091">
              <a:buFont typeface="Arial" panose="020B0604020202020204" pitchFamily="34" charset="0"/>
              <a:buChar char="•"/>
            </a:pPr>
            <a:r>
              <a:rPr lang="en-GB" sz="900" b="1" dirty="0">
                <a:ea typeface="Times New Roman"/>
                <a:cs typeface="Arial" panose="020B0604020202020204" pitchFamily="34" charset="0"/>
              </a:rPr>
              <a:t>DD1, </a:t>
            </a:r>
            <a:r>
              <a:rPr lang="en-GB" sz="900" dirty="0">
                <a:ea typeface="Times New Roman"/>
                <a:cs typeface="Arial" panose="020B0604020202020204" pitchFamily="34" charset="0"/>
              </a:rPr>
              <a:t>which allocates the Tuners Lane site for development, explicitly cross refers to policy IT1 to ensure that the development of this site will improve the current situation.</a:t>
            </a:r>
          </a:p>
          <a:p>
            <a:pPr algn="ctr"/>
            <a:endParaRPr lang="en-GB" sz="850" b="1" dirty="0">
              <a:latin typeface="Arial" panose="020B0604020202020204" pitchFamily="34" charset="0"/>
              <a:cs typeface="Arial" panose="020B0604020202020204" pitchFamily="34" charset="0"/>
            </a:endParaRPr>
          </a:p>
        </p:txBody>
      </p:sp>
      <p:sp>
        <p:nvSpPr>
          <p:cNvPr id="31" name="Bent-Up Arrow 30"/>
          <p:cNvSpPr/>
          <p:nvPr/>
        </p:nvSpPr>
        <p:spPr>
          <a:xfrm rot="5400000">
            <a:off x="1751762" y="5953184"/>
            <a:ext cx="3988136" cy="709456"/>
          </a:xfrm>
          <a:prstGeom prst="bentUpArrow">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Bent-Up Arrow 31"/>
          <p:cNvSpPr/>
          <p:nvPr/>
        </p:nvSpPr>
        <p:spPr>
          <a:xfrm rot="5400000">
            <a:off x="3382660" y="4733768"/>
            <a:ext cx="1810169" cy="970325"/>
          </a:xfrm>
          <a:prstGeom prst="bentUpArrow">
            <a:avLst>
              <a:gd name="adj1" fmla="val 16000"/>
              <a:gd name="adj2" fmla="val 16594"/>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7" name="Picture 3"/>
          <p:cNvPicPr>
            <a:picLocks noChangeAspect="1" noChangeArrowheads="1"/>
          </p:cNvPicPr>
          <p:nvPr/>
        </p:nvPicPr>
        <p:blipFill>
          <a:blip r:embed="rId3" cstate="screen">
            <a:alphaModFix amt="80000"/>
            <a:extLst>
              <a:ext uri="{28A0092B-C50C-407E-A947-70E740481C1C}">
                <a14:useLocalDpi xmlns:a14="http://schemas.microsoft.com/office/drawing/2010/main"/>
              </a:ext>
            </a:extLst>
          </a:blip>
          <a:srcRect/>
          <a:stretch>
            <a:fillRect/>
          </a:stretch>
        </p:blipFill>
        <p:spPr bwMode="auto">
          <a:xfrm>
            <a:off x="2256136" y="5425878"/>
            <a:ext cx="2401216" cy="1286479"/>
          </a:xfrm>
          <a:prstGeom prst="rect">
            <a:avLst/>
          </a:prstGeom>
          <a:noFill/>
          <a:ln>
            <a:noFill/>
          </a:ln>
          <a:scene3d>
            <a:camera prst="orthographicFront"/>
            <a:lightRig rig="threePt" dir="t"/>
          </a:scene3d>
          <a:sp3d>
            <a:bevelT w="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Bent-Up Arrow 27"/>
          <p:cNvSpPr/>
          <p:nvPr/>
        </p:nvSpPr>
        <p:spPr>
          <a:xfrm rot="5400000">
            <a:off x="4186528" y="4117203"/>
            <a:ext cx="679890" cy="851829"/>
          </a:xfrm>
          <a:prstGeom prst="bentUpArrow">
            <a:avLst>
              <a:gd name="adj1" fmla="val 22725"/>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TextBox 17"/>
          <p:cNvSpPr txBox="1"/>
          <p:nvPr/>
        </p:nvSpPr>
        <p:spPr>
          <a:xfrm>
            <a:off x="171043" y="1743793"/>
            <a:ext cx="2085093" cy="2035716"/>
          </a:xfrm>
          <a:prstGeom prst="rect">
            <a:avLst/>
          </a:prstGeom>
          <a:solidFill>
            <a:schemeClr val="bg1">
              <a:lumMod val="85000"/>
            </a:schemeClr>
          </a:solidFill>
          <a:ln>
            <a:solidFill>
              <a:schemeClr val="tx1"/>
            </a:solidFill>
          </a:ln>
        </p:spPr>
        <p:txBody>
          <a:bodyPr wrap="square" lIns="0" tIns="32654" rIns="65309" bIns="32654" rtlCol="0">
            <a:spAutoFit/>
          </a:bodyPr>
          <a:lstStyle/>
          <a:p>
            <a:pPr marL="326546" indent="-163273" algn="ctr"/>
            <a:r>
              <a:rPr lang="en-GB" sz="1000" b="1" dirty="0">
                <a:latin typeface="Arial" panose="020B0604020202020204" pitchFamily="34" charset="0"/>
                <a:ea typeface="Times New Roman"/>
                <a:cs typeface="Arial" panose="020B0604020202020204" pitchFamily="34" charset="0"/>
              </a:rPr>
              <a:t>WHAT THE COMMUNITY HAD TO SAY</a:t>
            </a:r>
          </a:p>
          <a:p>
            <a:pPr marL="334723" indent="-171450">
              <a:buFont typeface="Arial"/>
              <a:buChar char="•"/>
            </a:pPr>
            <a:r>
              <a:rPr lang="en-US" sz="900" dirty="0">
                <a:ea typeface="Times New Roman"/>
                <a:cs typeface="Arial"/>
              </a:rPr>
              <a:t>Deal with surface water drainage/</a:t>
            </a:r>
            <a:r>
              <a:rPr lang="en-US" sz="900" dirty="0" smtClean="0">
                <a:ea typeface="Times New Roman"/>
                <a:cs typeface="Arial"/>
              </a:rPr>
              <a:t>flooding</a:t>
            </a:r>
            <a:endParaRPr lang="en-GB" sz="900" dirty="0">
              <a:ea typeface="Times New Roman"/>
              <a:cs typeface="Arial"/>
            </a:endParaRPr>
          </a:p>
          <a:p>
            <a:pPr marL="334723" indent="-171450">
              <a:buFont typeface="Arial"/>
              <a:buChar char="•"/>
            </a:pPr>
            <a:r>
              <a:rPr lang="en-US" sz="900" dirty="0" smtClean="0">
                <a:ea typeface="Times New Roman"/>
                <a:cs typeface="Arial"/>
              </a:rPr>
              <a:t>Extra </a:t>
            </a:r>
            <a:r>
              <a:rPr lang="en-US" sz="900" dirty="0">
                <a:ea typeface="Times New Roman"/>
                <a:cs typeface="Arial"/>
              </a:rPr>
              <a:t>run-off from more housing areas with increased impermeable surfaces is a concern for </a:t>
            </a:r>
            <a:r>
              <a:rPr lang="en-US" sz="900" dirty="0" smtClean="0">
                <a:ea typeface="Times New Roman"/>
                <a:cs typeface="Arial"/>
              </a:rPr>
              <a:t>flooding</a:t>
            </a:r>
          </a:p>
          <a:p>
            <a:pPr marL="334723" indent="-171450">
              <a:buFont typeface="Arial"/>
              <a:buChar char="•"/>
            </a:pPr>
            <a:r>
              <a:rPr lang="en-US" sz="900" dirty="0" smtClean="0">
                <a:ea typeface="Times New Roman"/>
                <a:cs typeface="Arial"/>
              </a:rPr>
              <a:t>Deal </a:t>
            </a:r>
            <a:r>
              <a:rPr lang="en-US" sz="900" dirty="0">
                <a:ea typeface="Times New Roman"/>
                <a:cs typeface="Arial"/>
              </a:rPr>
              <a:t>with sewerage back-up issues in heavy </a:t>
            </a:r>
            <a:r>
              <a:rPr lang="en-US" sz="900" dirty="0" smtClean="0">
                <a:ea typeface="Times New Roman"/>
                <a:cs typeface="Arial"/>
              </a:rPr>
              <a:t>rain</a:t>
            </a:r>
            <a:endParaRPr lang="en-GB" sz="900" dirty="0">
              <a:ea typeface="Times New Roman"/>
              <a:cs typeface="Arial"/>
            </a:endParaRPr>
          </a:p>
          <a:p>
            <a:pPr marL="334723" indent="-171450">
              <a:buFont typeface="Arial"/>
              <a:buChar char="•"/>
            </a:pPr>
            <a:r>
              <a:rPr lang="en-US" sz="900" dirty="0" smtClean="0">
                <a:ea typeface="Times New Roman"/>
                <a:cs typeface="Arial"/>
              </a:rPr>
              <a:t>Provide </a:t>
            </a:r>
            <a:r>
              <a:rPr lang="en-US" sz="900" dirty="0">
                <a:ea typeface="Times New Roman"/>
                <a:cs typeface="Arial"/>
              </a:rPr>
              <a:t>necessary infrastructure enhancements alongside any </a:t>
            </a:r>
            <a:r>
              <a:rPr lang="en-US" sz="900" dirty="0" smtClean="0">
                <a:ea typeface="Times New Roman"/>
                <a:cs typeface="Arial"/>
              </a:rPr>
              <a:t>development</a:t>
            </a:r>
            <a:endParaRPr lang="en-GB" sz="900" dirty="0">
              <a:ea typeface="Times New Roman"/>
              <a:cs typeface="Arial"/>
            </a:endParaRPr>
          </a:p>
          <a:p>
            <a:pPr marL="334723" indent="-171450">
              <a:buFont typeface="Arial"/>
              <a:buChar char="•"/>
            </a:pPr>
            <a:r>
              <a:rPr lang="en-US" sz="900" dirty="0" smtClean="0">
                <a:ea typeface="Times New Roman"/>
                <a:cs typeface="Arial"/>
              </a:rPr>
              <a:t>Better </a:t>
            </a:r>
            <a:r>
              <a:rPr lang="en-US" sz="900" dirty="0">
                <a:ea typeface="Times New Roman"/>
                <a:cs typeface="Arial"/>
              </a:rPr>
              <a:t>maintenance / clearing of rivers and culverts</a:t>
            </a:r>
            <a:endParaRPr lang="en-GB" sz="900" b="1" dirty="0">
              <a:cs typeface="Arial"/>
            </a:endParaRPr>
          </a:p>
        </p:txBody>
      </p:sp>
      <p:sp>
        <p:nvSpPr>
          <p:cNvPr id="19" name="TextBox 18"/>
          <p:cNvSpPr txBox="1"/>
          <p:nvPr/>
        </p:nvSpPr>
        <p:spPr>
          <a:xfrm>
            <a:off x="2363080" y="3586648"/>
            <a:ext cx="2321295" cy="743054"/>
          </a:xfrm>
          <a:prstGeom prst="rect">
            <a:avLst/>
          </a:prstGeom>
          <a:solidFill>
            <a:srgbClr val="62973B"/>
          </a:solidFill>
          <a:ln w="28575">
            <a:solidFill>
              <a:schemeClr val="tx1"/>
            </a:solidFill>
          </a:ln>
        </p:spPr>
        <p:txBody>
          <a:bodyPr wrap="square" lIns="65309" tIns="32654" rIns="65309" bIns="32654" rtlCol="0">
            <a:spAutoFit/>
          </a:bodyPr>
          <a:lstStyle>
            <a:defPPr>
              <a:defRPr lang="en-US"/>
            </a:defPPr>
            <a:lvl1pPr algn="ctr">
              <a:defRPr sz="2200">
                <a:latin typeface="Arial" panose="020B0604020202020204" pitchFamily="34" charset="0"/>
                <a:cs typeface="Arial" panose="020B0604020202020204" pitchFamily="34" charset="0"/>
              </a:defRPr>
            </a:lvl1pPr>
          </a:lstStyle>
          <a:p>
            <a:r>
              <a:rPr lang="en-GB" dirty="0"/>
              <a:t>FLOODING AND SEWERAGE</a:t>
            </a:r>
          </a:p>
        </p:txBody>
      </p:sp>
    </p:spTree>
    <p:extLst>
      <p:ext uri="{BB962C8B-B14F-4D97-AF65-F5344CB8AC3E}">
        <p14:creationId xmlns:p14="http://schemas.microsoft.com/office/powerpoint/2010/main" val="233470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1367" y="1538481"/>
            <a:ext cx="2732341" cy="2048715"/>
          </a:xfrm>
          <a:prstGeom prst="rect">
            <a:avLst/>
          </a:prstGeom>
          <a:noFill/>
          <a:ln>
            <a:solidFill>
              <a:schemeClr val="tx1"/>
            </a:solidFill>
          </a:ln>
        </p:spPr>
      </p:pic>
      <p:sp>
        <p:nvSpPr>
          <p:cNvPr id="11" name="TextBox 10"/>
          <p:cNvSpPr txBox="1"/>
          <p:nvPr/>
        </p:nvSpPr>
        <p:spPr>
          <a:xfrm>
            <a:off x="171043" y="1269076"/>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4286664" y="1269076"/>
            <a:ext cx="2468771" cy="681499"/>
          </a:xfrm>
          <a:prstGeom prst="rect">
            <a:avLst/>
          </a:prstGeom>
          <a:solidFill>
            <a:schemeClr val="accent3">
              <a:lumMod val="60000"/>
              <a:lumOff val="40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
        <p:nvSpPr>
          <p:cNvPr id="14" name="TextBox 13"/>
          <p:cNvSpPr txBox="1"/>
          <p:nvPr/>
        </p:nvSpPr>
        <p:spPr>
          <a:xfrm>
            <a:off x="249414" y="4809631"/>
            <a:ext cx="1826388" cy="927720"/>
          </a:xfrm>
          <a:prstGeom prst="rect">
            <a:avLst/>
          </a:prstGeom>
          <a:solidFill>
            <a:srgbClr val="D9D9D9"/>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Traffic Surveys</a:t>
            </a:r>
          </a:p>
          <a:p>
            <a:pPr marL="97200" indent="-97200">
              <a:buFont typeface="Arial" panose="020B0604020202020204" pitchFamily="34" charset="0"/>
              <a:buChar char="•"/>
            </a:pPr>
            <a:r>
              <a:rPr lang="en-GB" sz="900" dirty="0">
                <a:latin typeface="+mj-lt"/>
                <a:cs typeface="Arial" panose="020B0604020202020204" pitchFamily="34" charset="0"/>
              </a:rPr>
              <a:t>Tuners Lane Traffic Report</a:t>
            </a:r>
          </a:p>
          <a:p>
            <a:pPr marL="97200" indent="-97200">
              <a:buFont typeface="Arial" panose="020B0604020202020204" pitchFamily="34" charset="0"/>
              <a:buChar char="•"/>
            </a:pPr>
            <a:r>
              <a:rPr lang="en-GB" sz="900" dirty="0">
                <a:latin typeface="+mj-lt"/>
                <a:cs typeface="Arial" panose="020B0604020202020204" pitchFamily="34" charset="0"/>
              </a:rPr>
              <a:t>Footpaths PHOTO</a:t>
            </a:r>
          </a:p>
          <a:p>
            <a:pPr marL="97200" indent="-97200">
              <a:buFont typeface="Arial" panose="020B0604020202020204" pitchFamily="34" charset="0"/>
              <a:buChar char="•"/>
            </a:pPr>
            <a:r>
              <a:rPr lang="en-GB" sz="900" dirty="0">
                <a:latin typeface="+mj-lt"/>
                <a:cs typeface="Arial" panose="020B0604020202020204" pitchFamily="34" charset="0"/>
              </a:rPr>
              <a:t>Housing needs </a:t>
            </a:r>
            <a:r>
              <a:rPr lang="en-GB" sz="900" dirty="0" smtClean="0">
                <a:latin typeface="+mj-lt"/>
                <a:cs typeface="Arial" panose="020B0604020202020204" pitchFamily="34" charset="0"/>
              </a:rPr>
              <a:t>assessment</a:t>
            </a:r>
            <a:endParaRPr lang="en-GB" sz="900" dirty="0">
              <a:latin typeface="+mj-lt"/>
              <a:cs typeface="Arial" panose="020B0604020202020204" pitchFamily="34" charset="0"/>
            </a:endParaRPr>
          </a:p>
        </p:txBody>
      </p:sp>
      <p:sp>
        <p:nvSpPr>
          <p:cNvPr id="18" name="TextBox 17"/>
          <p:cNvSpPr txBox="1"/>
          <p:nvPr/>
        </p:nvSpPr>
        <p:spPr>
          <a:xfrm>
            <a:off x="171043" y="1879373"/>
            <a:ext cx="2085093" cy="1727939"/>
          </a:xfrm>
          <a:prstGeom prst="rect">
            <a:avLst/>
          </a:prstGeom>
          <a:solidFill>
            <a:schemeClr val="bg1">
              <a:lumMod val="85000"/>
            </a:schemeClr>
          </a:solidFill>
          <a:ln>
            <a:solidFill>
              <a:schemeClr val="tx1"/>
            </a:solidFill>
          </a:ln>
        </p:spPr>
        <p:txBody>
          <a:bodyPr wrap="square" lIns="65309" tIns="32654" rIns="65309" bIns="32654" rtlCol="0">
            <a:spAutoFit/>
          </a:bodyPr>
          <a:lstStyle/>
          <a:p>
            <a:pPr marL="326546" indent="-163273"/>
            <a:r>
              <a:rPr lang="en-GB" sz="900" b="1" dirty="0">
                <a:latin typeface="Arial"/>
                <a:cs typeface="Arial"/>
              </a:rPr>
              <a:t>COMMUNITY VIEWS ABOUT IMPORTANCE OF IMPROVING ROAD AND PEDESTRIAN SAFETY IN THE PARISH</a:t>
            </a:r>
            <a:endParaRPr lang="en-GB" sz="900" dirty="0">
              <a:latin typeface="Arial"/>
              <a:cs typeface="Arial"/>
            </a:endParaRPr>
          </a:p>
          <a:p>
            <a:pPr marL="97200" indent="-97200">
              <a:buFont typeface="Arial" panose="020B0604020202020204" pitchFamily="34" charset="0"/>
              <a:buChar char="•"/>
            </a:pPr>
            <a:r>
              <a:rPr lang="en-GB" sz="900" dirty="0">
                <a:latin typeface="+mj-lt"/>
                <a:cs typeface="Arial" panose="020B0604020202020204" pitchFamily="34" charset="0"/>
              </a:rPr>
              <a:t>Address traffic capacity/volume issues</a:t>
            </a:r>
          </a:p>
          <a:p>
            <a:pPr marL="97200" indent="-97200">
              <a:buFont typeface="Arial" panose="020B0604020202020204" pitchFamily="34" charset="0"/>
              <a:buChar char="•"/>
            </a:pPr>
            <a:r>
              <a:rPr lang="en-GB" sz="900" dirty="0">
                <a:latin typeface="+mj-lt"/>
                <a:cs typeface="Arial" panose="020B0604020202020204" pitchFamily="34" charset="0"/>
              </a:rPr>
              <a:t>Better, more continuous pavements in </a:t>
            </a:r>
            <a:r>
              <a:rPr lang="en-GB" sz="900" dirty="0" smtClean="0">
                <a:latin typeface="+mj-lt"/>
                <a:cs typeface="Arial" panose="020B0604020202020204" pitchFamily="34" charset="0"/>
              </a:rPr>
              <a:t>identified </a:t>
            </a:r>
            <a:r>
              <a:rPr lang="en-GB" sz="900" dirty="0">
                <a:latin typeface="+mj-lt"/>
                <a:cs typeface="Arial" panose="020B0604020202020204" pitchFamily="34" charset="0"/>
              </a:rPr>
              <a:t>areas</a:t>
            </a:r>
          </a:p>
          <a:p>
            <a:pPr marL="97200" indent="-97200">
              <a:buFont typeface="Arial" panose="020B0604020202020204" pitchFamily="34" charset="0"/>
              <a:buChar char="•"/>
            </a:pPr>
            <a:r>
              <a:rPr lang="en-GB" sz="900" dirty="0">
                <a:latin typeface="+mj-lt"/>
                <a:cs typeface="Arial" panose="020B0604020202020204" pitchFamily="34" charset="0"/>
              </a:rPr>
              <a:t>Control speed</a:t>
            </a:r>
          </a:p>
          <a:p>
            <a:pPr marL="97200" indent="-97200">
              <a:buFont typeface="Arial" panose="020B0604020202020204" pitchFamily="34" charset="0"/>
              <a:buChar char="•"/>
            </a:pPr>
            <a:r>
              <a:rPr lang="en-GB" sz="900" dirty="0">
                <a:latin typeface="+mj-lt"/>
                <a:cs typeface="Arial" panose="020B0604020202020204" pitchFamily="34" charset="0"/>
              </a:rPr>
              <a:t>Safe Crossing points across A429</a:t>
            </a:r>
          </a:p>
          <a:p>
            <a:pPr marL="97200" indent="-97200">
              <a:buFont typeface="Arial" panose="020B0604020202020204" pitchFamily="34" charset="0"/>
              <a:buChar char="•"/>
            </a:pPr>
            <a:r>
              <a:rPr lang="en-GB" sz="900" dirty="0">
                <a:latin typeface="+mj-lt"/>
                <a:cs typeface="Arial" panose="020B0604020202020204" pitchFamily="34" charset="0"/>
              </a:rPr>
              <a:t>Safe car parking for School / Church</a:t>
            </a:r>
          </a:p>
          <a:p>
            <a:pPr marL="97200" indent="-97200">
              <a:buFont typeface="Arial" panose="020B0604020202020204" pitchFamily="34" charset="0"/>
              <a:buChar char="•"/>
            </a:pPr>
            <a:r>
              <a:rPr lang="en-GB" sz="900" dirty="0">
                <a:latin typeface="+mj-lt"/>
                <a:cs typeface="Arial" panose="020B0604020202020204" pitchFamily="34" charset="0"/>
              </a:rPr>
              <a:t>Poor road conditions</a:t>
            </a:r>
          </a:p>
        </p:txBody>
      </p:sp>
      <p:sp>
        <p:nvSpPr>
          <p:cNvPr id="20" name="TextBox 19"/>
          <p:cNvSpPr txBox="1"/>
          <p:nvPr/>
        </p:nvSpPr>
        <p:spPr>
          <a:xfrm>
            <a:off x="4772907" y="2094792"/>
            <a:ext cx="1982528" cy="3820820"/>
          </a:xfrm>
          <a:prstGeom prst="rect">
            <a:avLst/>
          </a:prstGeom>
          <a:solidFill>
            <a:srgbClr val="C3D69B"/>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POLICIES</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DD1:</a:t>
            </a:r>
            <a:r>
              <a:rPr lang="en-GB" sz="900" dirty="0">
                <a:latin typeface="+mj-lt"/>
                <a:ea typeface="Times New Roman"/>
                <a:cs typeface="Arial" panose="020B0604020202020204" pitchFamily="34" charset="0"/>
              </a:rPr>
              <a:t>Tuners Lane – This site meets the Parish’s identified housing need for 20-25 houses within Crudwell village, and when fully developed, is likely to generate 16 car journeys in the morning peak hour: 12 journeys from the site and four journeys to the site.  This equates to one journey every four minutes.</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DD1a:</a:t>
            </a:r>
            <a:r>
              <a:rPr lang="en-GB" sz="900" dirty="0">
                <a:latin typeface="+mj-lt"/>
                <a:ea typeface="Times New Roman"/>
                <a:cs typeface="Arial" panose="020B0604020202020204" pitchFamily="34" charset="0"/>
              </a:rPr>
              <a:t>Tuners Lane – Provides for completion of footpath along Tuners Lane from the NP proposed site allocation to the A429.</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DD2c&amp;d: </a:t>
            </a:r>
            <a:r>
              <a:rPr lang="en-GB" sz="900" dirty="0">
                <a:latin typeface="+mj-lt"/>
                <a:ea typeface="Times New Roman"/>
                <a:cs typeface="Arial" panose="020B0604020202020204" pitchFamily="34" charset="0"/>
              </a:rPr>
              <a:t>Windfall Housing – Provides safe vehicular access to the highway network; and safe pedestrian access to facilities within Crudwell village.</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IT3: </a:t>
            </a:r>
            <a:r>
              <a:rPr lang="en-GB" sz="900" dirty="0">
                <a:latin typeface="+mj-lt"/>
                <a:ea typeface="Times New Roman"/>
                <a:cs typeface="Arial" panose="020B0604020202020204" pitchFamily="34" charset="0"/>
              </a:rPr>
              <a:t>Highway Safety – Proposals for new development must demonstrate how pedestrians from the development will safely access the parish’s facilities, particularly the Primary School and Developer contributions will be sought for this.</a:t>
            </a:r>
          </a:p>
          <a:p>
            <a:pPr algn="ctr"/>
            <a:endParaRPr lang="en-GB" sz="800" b="1" dirty="0">
              <a:latin typeface="+mj-lt"/>
              <a:cs typeface="Arial" panose="020B0604020202020204" pitchFamily="34" charset="0"/>
            </a:endParaRPr>
          </a:p>
        </p:txBody>
      </p:sp>
      <p:sp>
        <p:nvSpPr>
          <p:cNvPr id="21" name="TextBox 20"/>
          <p:cNvSpPr txBox="1"/>
          <p:nvPr/>
        </p:nvSpPr>
        <p:spPr>
          <a:xfrm>
            <a:off x="4954131" y="6059707"/>
            <a:ext cx="1801304" cy="1358607"/>
          </a:xfrm>
          <a:prstGeom prst="rect">
            <a:avLst/>
          </a:prstGeom>
          <a:solidFill>
            <a:srgbClr val="C3D69B"/>
          </a:solidFill>
          <a:ln>
            <a:solidFill>
              <a:schemeClr val="tx1"/>
            </a:solidFill>
          </a:ln>
        </p:spPr>
        <p:txBody>
          <a:bodyPr wrap="square" lIns="65309" tIns="32654" rIns="65309" bIns="32654" rtlCol="0">
            <a:spAutoFit/>
          </a:bodyPr>
          <a:lstStyle/>
          <a:p>
            <a:pPr marL="326546" indent="-163273" algn="ctr"/>
            <a:r>
              <a:rPr lang="en-GB" sz="1000" b="1" dirty="0">
                <a:latin typeface="Arial" panose="020B0604020202020204" pitchFamily="34" charset="0"/>
                <a:ea typeface="Times New Roman"/>
                <a:cs typeface="Arial" panose="020B0604020202020204" pitchFamily="34" charset="0"/>
              </a:rPr>
              <a:t>NON-STATUTORY PROJECTS</a:t>
            </a:r>
          </a:p>
          <a:p>
            <a:pPr marL="75600" indent="-163273"/>
            <a:r>
              <a:rPr lang="en-US" sz="1000" dirty="0">
                <a:latin typeface="Arial" panose="020B0604020202020204" pitchFamily="34" charset="0"/>
                <a:ea typeface="Times New Roman"/>
                <a:cs typeface="Arial" panose="020B0604020202020204" pitchFamily="34" charset="0"/>
              </a:rPr>
              <a:t> </a:t>
            </a:r>
            <a:r>
              <a:rPr lang="en-US" sz="900" dirty="0">
                <a:latin typeface="+mj-lt"/>
                <a:ea typeface="Times New Roman"/>
                <a:cs typeface="Arial" panose="020B0604020202020204" pitchFamily="34" charset="0"/>
              </a:rPr>
              <a:t> </a:t>
            </a:r>
            <a:r>
              <a:rPr lang="en-GB" sz="900" dirty="0" smtClean="0">
                <a:latin typeface="+mj-lt"/>
                <a:ea typeface="Times New Roman"/>
                <a:cs typeface="Arial"/>
              </a:rPr>
              <a:t>Improved</a:t>
            </a:r>
            <a:r>
              <a:rPr lang="en-GB" sz="900" dirty="0">
                <a:latin typeface="+mj-lt"/>
                <a:ea typeface="Times New Roman"/>
                <a:cs typeface="Arial"/>
              </a:rPr>
              <a:t>/more holistic approach to public transport – better connections for local commuters to help address increasing levels of road traffic.</a:t>
            </a:r>
          </a:p>
          <a:p>
            <a:pPr marL="326546" indent="-163273"/>
            <a:endParaRPr lang="en-GB" sz="700" dirty="0">
              <a:latin typeface="Arial"/>
              <a:ea typeface="Times New Roman"/>
              <a:cs typeface="Arial"/>
            </a:endParaRPr>
          </a:p>
          <a:p>
            <a:pPr marL="326546" indent="-163273"/>
            <a:endParaRPr lang="en-GB" sz="1100" dirty="0">
              <a:latin typeface="Arial"/>
              <a:cs typeface="Arial"/>
            </a:endParaRPr>
          </a:p>
        </p:txBody>
      </p:sp>
      <p:sp>
        <p:nvSpPr>
          <p:cNvPr id="22" name="TextBox 21"/>
          <p:cNvSpPr txBox="1"/>
          <p:nvPr/>
        </p:nvSpPr>
        <p:spPr>
          <a:xfrm>
            <a:off x="4276069" y="7604054"/>
            <a:ext cx="2479366" cy="912331"/>
          </a:xfrm>
          <a:prstGeom prst="rect">
            <a:avLst/>
          </a:prstGeom>
          <a:solidFill>
            <a:srgbClr val="C3D69B"/>
          </a:solidFill>
          <a:ln>
            <a:solidFill>
              <a:schemeClr val="tx1"/>
            </a:solidFill>
          </a:ln>
        </p:spPr>
        <p:txBody>
          <a:bodyPr wrap="square" lIns="65309" tIns="32654" rIns="65309" bIns="32654" rtlCol="0">
            <a:spAutoFit/>
          </a:bodyPr>
          <a:lstStyle/>
          <a:p>
            <a:pPr marL="326546" indent="-163273" algn="ctr"/>
            <a:r>
              <a:rPr lang="en-GB" sz="1000" b="1" dirty="0" smtClean="0">
                <a:latin typeface="Arial" panose="020B0604020202020204" pitchFamily="34" charset="0"/>
                <a:ea typeface="Times New Roman"/>
                <a:cs typeface="Arial" panose="020B0604020202020204" pitchFamily="34" charset="0"/>
              </a:rPr>
              <a:t>EXISTING COVER</a:t>
            </a:r>
            <a:endParaRPr lang="en-GB" sz="1000" b="1" dirty="0">
              <a:latin typeface="Arial" panose="020B0604020202020204" pitchFamily="34" charset="0"/>
              <a:ea typeface="Times New Roman"/>
              <a:cs typeface="Arial" panose="020B0604020202020204" pitchFamily="34" charset="0"/>
            </a:endParaRPr>
          </a:p>
          <a:p>
            <a:r>
              <a:rPr lang="en-GB" sz="900" dirty="0">
                <a:latin typeface="+mj-lt"/>
                <a:cs typeface="Arial" panose="020B0604020202020204" pitchFamily="34" charset="0"/>
              </a:rPr>
              <a:t>Concerns about traffic speeds and need for safe crossing points across the A429 were noted but outside the powers of the NP – however they are being/have been addressed by the School Safety Team.</a:t>
            </a:r>
            <a:endParaRPr lang="en-GB" sz="900" b="1" dirty="0">
              <a:latin typeface="+mj-lt"/>
              <a:cs typeface="Arial" panose="020B0604020202020204" pitchFamily="34" charset="0"/>
            </a:endParaRPr>
          </a:p>
        </p:txBody>
      </p:sp>
      <p:sp>
        <p:nvSpPr>
          <p:cNvPr id="17" name="Bent-Up Arrow 16"/>
          <p:cNvSpPr/>
          <p:nvPr/>
        </p:nvSpPr>
        <p:spPr>
          <a:xfrm rot="5400000">
            <a:off x="1298456" y="3465743"/>
            <a:ext cx="518629" cy="822960"/>
          </a:xfrm>
          <a:prstGeom prst="bentUpArrow">
            <a:avLst>
              <a:gd name="adj1" fmla="val 37967"/>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19" name="Bent-Up Arrow 18"/>
          <p:cNvSpPr/>
          <p:nvPr/>
        </p:nvSpPr>
        <p:spPr>
          <a:xfrm>
            <a:off x="2075802" y="4729291"/>
            <a:ext cx="648131" cy="822960"/>
          </a:xfrm>
          <a:prstGeom prst="bentUpArrow">
            <a:avLst/>
          </a:prstGeom>
          <a:solidFill>
            <a:srgbClr val="D9D9D9"/>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Bent-Up Arrow 22"/>
          <p:cNvSpPr/>
          <p:nvPr/>
        </p:nvSpPr>
        <p:spPr>
          <a:xfrm>
            <a:off x="1883402" y="4715969"/>
            <a:ext cx="1291598" cy="3196532"/>
          </a:xfrm>
          <a:prstGeom prst="bentUpArrow">
            <a:avLst>
              <a:gd name="adj1" fmla="val 11743"/>
              <a:gd name="adj2" fmla="val 10711"/>
              <a:gd name="adj3" fmla="val 14644"/>
            </a:avLst>
          </a:prstGeom>
          <a:solidFill>
            <a:srgbClr val="D9D9D9"/>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Bent-Up Arrow 26"/>
          <p:cNvSpPr/>
          <p:nvPr/>
        </p:nvSpPr>
        <p:spPr>
          <a:xfrm rot="5400000">
            <a:off x="1824194" y="5896432"/>
            <a:ext cx="3988136" cy="822960"/>
          </a:xfrm>
          <a:prstGeom prst="bentUpArrow">
            <a:avLst>
              <a:gd name="adj1" fmla="val 19284"/>
              <a:gd name="adj2" fmla="val 25000"/>
              <a:gd name="adj3" fmla="val 25000"/>
            </a:avLst>
          </a:prstGeom>
          <a:solidFill>
            <a:srgbClr val="C3D69B"/>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1969252" y="3726694"/>
            <a:ext cx="2730340" cy="989275"/>
          </a:xfrm>
          <a:prstGeom prst="rect">
            <a:avLst/>
          </a:prstGeom>
          <a:solidFill>
            <a:srgbClr val="62973B"/>
          </a:solidFill>
          <a:ln w="28575">
            <a:solidFill>
              <a:schemeClr val="tx1"/>
            </a:solidFill>
          </a:ln>
        </p:spPr>
        <p:txBody>
          <a:bodyPr wrap="square" lIns="65309" tIns="32654" rIns="65309" bIns="32654" rtlCol="0">
            <a:spAutoFit/>
          </a:bodyPr>
          <a:lstStyle>
            <a:defPPr>
              <a:defRPr lang="en-US"/>
            </a:defPPr>
            <a:lvl1pPr algn="ctr">
              <a:defRPr sz="2200">
                <a:latin typeface="Arial" panose="020B0604020202020204" pitchFamily="34" charset="0"/>
                <a:cs typeface="Arial" panose="020B0604020202020204" pitchFamily="34" charset="0"/>
              </a:defRPr>
            </a:lvl1pPr>
          </a:lstStyle>
          <a:p>
            <a:r>
              <a:rPr lang="en-US" sz="2000" dirty="0" smtClean="0"/>
              <a:t>TRAFFIC &amp; PEDESTRIAN SAFETY</a:t>
            </a:r>
            <a:endParaRPr lang="en-GB" sz="2000" dirty="0"/>
          </a:p>
        </p:txBody>
      </p:sp>
      <p:sp>
        <p:nvSpPr>
          <p:cNvPr id="28" name="Bent-Up Arrow 27"/>
          <p:cNvSpPr/>
          <p:nvPr/>
        </p:nvSpPr>
        <p:spPr>
          <a:xfrm rot="5400000">
            <a:off x="3174049" y="5367818"/>
            <a:ext cx="2431930" cy="1128233"/>
          </a:xfrm>
          <a:prstGeom prst="bentUpArrow">
            <a:avLst>
              <a:gd name="adj1" fmla="val 14167"/>
              <a:gd name="adj2" fmla="val 25000"/>
              <a:gd name="adj3" fmla="val 25000"/>
            </a:avLst>
          </a:prstGeom>
          <a:solidFill>
            <a:srgbClr val="C3D69B"/>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Bent-Up Arrow 29"/>
          <p:cNvSpPr/>
          <p:nvPr/>
        </p:nvSpPr>
        <p:spPr>
          <a:xfrm rot="5400000">
            <a:off x="3897070" y="5039777"/>
            <a:ext cx="1178507" cy="573167"/>
          </a:xfrm>
          <a:prstGeom prst="bentUpArrow">
            <a:avLst>
              <a:gd name="adj1" fmla="val 24239"/>
              <a:gd name="adj2" fmla="val 25000"/>
              <a:gd name="adj3" fmla="val 25000"/>
            </a:avLst>
          </a:prstGeom>
          <a:solidFill>
            <a:srgbClr val="C3D69B"/>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extBox 12"/>
          <p:cNvSpPr txBox="1"/>
          <p:nvPr/>
        </p:nvSpPr>
        <p:spPr>
          <a:xfrm>
            <a:off x="687509" y="6012677"/>
            <a:ext cx="1712359" cy="3005212"/>
          </a:xfrm>
          <a:prstGeom prst="rect">
            <a:avLst/>
          </a:prstGeom>
          <a:solidFill>
            <a:srgbClr val="D9D9D9"/>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72000" indent="-64800">
              <a:buFont typeface="Arial" panose="020B0604020202020204" pitchFamily="34" charset="0"/>
              <a:buChar char="•"/>
            </a:pPr>
            <a:r>
              <a:rPr lang="en-GB" sz="900" b="1" dirty="0">
                <a:latin typeface="+mj-lt"/>
                <a:cs typeface="Arial" panose="020B0604020202020204" pitchFamily="34" charset="0"/>
              </a:rPr>
              <a:t>60 </a:t>
            </a:r>
            <a:r>
              <a:rPr lang="en-GB" sz="900" dirty="0">
                <a:latin typeface="+mj-lt"/>
                <a:cs typeface="Arial" panose="020B0604020202020204" pitchFamily="34" charset="0"/>
              </a:rPr>
              <a:t>- Sustainable transport and location of development - reducing need to travel / length of journeys</a:t>
            </a:r>
          </a:p>
          <a:p>
            <a:pPr marL="72000" indent="-64800">
              <a:buFont typeface="Arial" panose="020B0604020202020204" pitchFamily="34" charset="0"/>
              <a:buChar char="•"/>
            </a:pPr>
            <a:r>
              <a:rPr lang="en-GB" sz="900" b="1" dirty="0">
                <a:latin typeface="+mj-lt"/>
                <a:cs typeface="Arial" panose="020B0604020202020204" pitchFamily="34" charset="0"/>
              </a:rPr>
              <a:t>61</a:t>
            </a:r>
            <a:r>
              <a:rPr lang="en-GB" sz="900" dirty="0">
                <a:latin typeface="+mj-lt"/>
                <a:cs typeface="Arial" panose="020B0604020202020204" pitchFamily="34" charset="0"/>
              </a:rPr>
              <a:t> - Focusses on the location and design of new development, and requires “that the proposal is capable of being served by safe access to the highway network”</a:t>
            </a:r>
          </a:p>
          <a:p>
            <a:pPr marL="72000" indent="-64800">
              <a:buFont typeface="Arial" panose="020B0604020202020204" pitchFamily="34" charset="0"/>
              <a:buChar char="•"/>
            </a:pPr>
            <a:r>
              <a:rPr lang="en-GB" sz="900" b="1" dirty="0">
                <a:latin typeface="+mj-lt"/>
                <a:cs typeface="Arial" panose="020B0604020202020204" pitchFamily="34" charset="0"/>
              </a:rPr>
              <a:t>62 </a:t>
            </a:r>
            <a:r>
              <a:rPr lang="en-GB" sz="900" dirty="0">
                <a:latin typeface="+mj-lt"/>
                <a:cs typeface="Arial" panose="020B0604020202020204" pitchFamily="34" charset="0"/>
              </a:rPr>
              <a:t>- Development impact on transport network - making sure the impacts of development are mitigated</a:t>
            </a:r>
          </a:p>
          <a:p>
            <a:pPr marL="72000" indent="-64800">
              <a:buFont typeface="Arial" panose="020B0604020202020204" pitchFamily="34" charset="0"/>
              <a:buChar char="•"/>
            </a:pPr>
            <a:r>
              <a:rPr lang="en-GB" sz="900" b="1" dirty="0">
                <a:latin typeface="+mj-lt"/>
                <a:cs typeface="Arial" panose="020B0604020202020204" pitchFamily="34" charset="0"/>
              </a:rPr>
              <a:t>64 </a:t>
            </a:r>
            <a:r>
              <a:rPr lang="en-GB" sz="900" dirty="0">
                <a:latin typeface="+mj-lt"/>
                <a:cs typeface="Arial" panose="020B0604020202020204" pitchFamily="34" charset="0"/>
              </a:rPr>
              <a:t>- Parking - planning capacity in new developments – notes that “traffic management measures will be developed to … lower the risk of accidents…”</a:t>
            </a:r>
          </a:p>
        </p:txBody>
      </p:sp>
    </p:spTree>
    <p:extLst>
      <p:ext uri="{BB962C8B-B14F-4D97-AF65-F5344CB8AC3E}">
        <p14:creationId xmlns:p14="http://schemas.microsoft.com/office/powerpoint/2010/main" val="31940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043" y="1678871"/>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4320450" y="1678871"/>
            <a:ext cx="2468771" cy="681499"/>
          </a:xfrm>
          <a:prstGeom prst="rect">
            <a:avLst/>
          </a:prstGeom>
          <a:solidFill>
            <a:schemeClr val="accent3">
              <a:lumMod val="60000"/>
              <a:lumOff val="40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
        <p:nvSpPr>
          <p:cNvPr id="13" name="TextBox 12"/>
          <p:cNvSpPr txBox="1"/>
          <p:nvPr/>
        </p:nvSpPr>
        <p:spPr>
          <a:xfrm>
            <a:off x="171043" y="6282444"/>
            <a:ext cx="1712359" cy="2312715"/>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00800" indent="-100800">
              <a:buFont typeface="Arial" panose="020B0604020202020204" pitchFamily="34" charset="0"/>
              <a:buChar char="•"/>
            </a:pPr>
            <a:r>
              <a:rPr lang="en-GB" sz="900" b="1" dirty="0">
                <a:latin typeface="+mj-lt"/>
                <a:cs typeface="Arial" panose="020B0604020202020204" pitchFamily="34" charset="0"/>
              </a:rPr>
              <a:t>3 – </a:t>
            </a:r>
            <a:r>
              <a:rPr lang="en-GB" sz="900" dirty="0">
                <a:latin typeface="+mj-lt"/>
                <a:cs typeface="Arial" panose="020B0604020202020204" pitchFamily="34" charset="0"/>
              </a:rPr>
              <a:t>Requires all new development “to provide for the necessary on-site and, where appropriate, off-site infrastructure requirements arising from the proposal”, with priority given to “essential infrastructure” which includes “telecommunications facilities, including fibre-optic superfast broadband connectivity services, to serve local communities and the business community”.</a:t>
            </a:r>
          </a:p>
        </p:txBody>
      </p:sp>
      <p:sp>
        <p:nvSpPr>
          <p:cNvPr id="14" name="TextBox 13"/>
          <p:cNvSpPr txBox="1"/>
          <p:nvPr/>
        </p:nvSpPr>
        <p:spPr>
          <a:xfrm>
            <a:off x="171043" y="4444294"/>
            <a:ext cx="1826388" cy="1620217"/>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Crudwell Parish broadband survey </a:t>
            </a:r>
          </a:p>
          <a:p>
            <a:pPr marL="97200" indent="-97200">
              <a:buFont typeface="Arial" panose="020B0604020202020204" pitchFamily="34" charset="0"/>
              <a:buChar char="•"/>
            </a:pPr>
            <a:r>
              <a:rPr lang="en-GB" sz="900" dirty="0">
                <a:latin typeface="+mj-lt"/>
                <a:cs typeface="Arial" panose="020B0604020202020204" pitchFamily="34" charset="0"/>
              </a:rPr>
              <a:t>Wiltshire Council – Online programme</a:t>
            </a:r>
          </a:p>
          <a:p>
            <a:pPr marL="97200" indent="-97200">
              <a:buFont typeface="Arial" panose="020B0604020202020204" pitchFamily="34" charset="0"/>
              <a:buChar char="•"/>
            </a:pPr>
            <a:r>
              <a:rPr lang="en-GB" sz="900" dirty="0" err="1">
                <a:latin typeface="+mj-lt"/>
                <a:cs typeface="Arial" panose="020B0604020202020204" pitchFamily="34" charset="0"/>
              </a:rPr>
              <a:t>Gigaclear</a:t>
            </a:r>
            <a:r>
              <a:rPr lang="en-GB" sz="900" dirty="0">
                <a:latin typeface="+mj-lt"/>
                <a:cs typeface="Arial" panose="020B0604020202020204" pitchFamily="34" charset="0"/>
              </a:rPr>
              <a:t> </a:t>
            </a:r>
          </a:p>
          <a:p>
            <a:pPr marL="97200" indent="-97200">
              <a:buFont typeface="Arial" panose="020B0604020202020204" pitchFamily="34" charset="0"/>
              <a:buChar char="•"/>
            </a:pPr>
            <a:r>
              <a:rPr lang="en-GB" sz="900" dirty="0">
                <a:latin typeface="+mj-lt"/>
                <a:cs typeface="Arial" panose="020B0604020202020204" pitchFamily="34" charset="0"/>
              </a:rPr>
              <a:t>PAS 2016:2010 “Next generation access for new build homes – Government Guide”</a:t>
            </a:r>
          </a:p>
          <a:p>
            <a:endParaRPr lang="en-GB" dirty="0"/>
          </a:p>
        </p:txBody>
      </p:sp>
      <p:sp>
        <p:nvSpPr>
          <p:cNvPr id="20" name="TextBox 19"/>
          <p:cNvSpPr txBox="1"/>
          <p:nvPr/>
        </p:nvSpPr>
        <p:spPr>
          <a:xfrm>
            <a:off x="4806693" y="2513370"/>
            <a:ext cx="1982528" cy="2928268"/>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POLICIES</a:t>
            </a:r>
          </a:p>
          <a:p>
            <a:pPr marL="97200" indent="-97200">
              <a:buFont typeface="Arial" panose="020B0604020202020204" pitchFamily="34" charset="0"/>
              <a:buChar char="•"/>
            </a:pPr>
            <a:r>
              <a:rPr lang="en-GB" sz="900" b="1" dirty="0">
                <a:ea typeface="Times New Roman"/>
                <a:cs typeface="Arial" panose="020B0604020202020204" pitchFamily="34" charset="0"/>
              </a:rPr>
              <a:t>IT4: </a:t>
            </a:r>
            <a:r>
              <a:rPr lang="en-GB" sz="900" dirty="0">
                <a:ea typeface="Times New Roman"/>
                <a:cs typeface="Arial" panose="020B0604020202020204" pitchFamily="34" charset="0"/>
              </a:rPr>
              <a:t>Broadband – clarifies that the developers must deliver fibre-to-the-premises for any new dwellings or business premises in the parish.</a:t>
            </a:r>
          </a:p>
          <a:p>
            <a:pPr marL="97200" indent="-97200">
              <a:buFont typeface="Arial" panose="020B0604020202020204" pitchFamily="34" charset="0"/>
              <a:buChar char="•"/>
            </a:pPr>
            <a:r>
              <a:rPr lang="en-GB" sz="900" b="1" dirty="0">
                <a:ea typeface="Times New Roman"/>
                <a:cs typeface="Arial" panose="020B0604020202020204" pitchFamily="34" charset="0"/>
              </a:rPr>
              <a:t>IT5: </a:t>
            </a:r>
            <a:r>
              <a:rPr lang="en-GB" sz="900" dirty="0">
                <a:ea typeface="Times New Roman"/>
                <a:cs typeface="Arial" panose="020B0604020202020204" pitchFamily="34" charset="0"/>
              </a:rPr>
              <a:t>Mobile Communications - Proposals which seek the improvement and expansion of the electronic communications network, high speed broadband and improved mobile/data coverage will be supported provided that the installation is the minimum required for efficient operation of the network and that there is no harm to the conservation area, listed buildings, the rural and village character, and neighbour’s amenity.</a:t>
            </a:r>
          </a:p>
          <a:p>
            <a:pPr algn="ctr"/>
            <a:endParaRPr lang="en-GB" sz="1300" b="1" dirty="0">
              <a:latin typeface="Arial" panose="020B0604020202020204" pitchFamily="34" charset="0"/>
              <a:cs typeface="Arial" panose="020B0604020202020204" pitchFamily="34" charset="0"/>
            </a:endParaRPr>
          </a:p>
        </p:txBody>
      </p:sp>
      <p:sp>
        <p:nvSpPr>
          <p:cNvPr id="22" name="TextBox 21"/>
          <p:cNvSpPr txBox="1"/>
          <p:nvPr/>
        </p:nvSpPr>
        <p:spPr>
          <a:xfrm>
            <a:off x="4309855" y="5959960"/>
            <a:ext cx="2479366" cy="1327830"/>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GB" sz="1000" b="1" dirty="0" smtClean="0">
                <a:latin typeface="Arial" panose="020B0604020202020204" pitchFamily="34" charset="0"/>
                <a:ea typeface="Times New Roman"/>
                <a:cs typeface="Arial" panose="020B0604020202020204" pitchFamily="34" charset="0"/>
              </a:rPr>
              <a:t>EXISTING COVER</a:t>
            </a:r>
            <a:endParaRPr lang="en-GB" sz="1000" b="1" dirty="0">
              <a:latin typeface="Arial" panose="020B0604020202020204" pitchFamily="34" charset="0"/>
              <a:ea typeface="Times New Roman"/>
              <a:cs typeface="Arial" panose="020B0604020202020204" pitchFamily="34" charset="0"/>
            </a:endParaRPr>
          </a:p>
          <a:p>
            <a:pPr marL="147600" indent="-126000">
              <a:buFont typeface="Arial" panose="020B0604020202020204" pitchFamily="34" charset="0"/>
              <a:buChar char="•"/>
            </a:pPr>
            <a:r>
              <a:rPr lang="en-GB" sz="900" dirty="0" err="1">
                <a:latin typeface="+mj-lt"/>
                <a:cs typeface="Arial" panose="020B0604020202020204" pitchFamily="34" charset="0"/>
              </a:rPr>
              <a:t>Gigaclear</a:t>
            </a:r>
            <a:r>
              <a:rPr lang="en-GB" sz="900" dirty="0">
                <a:latin typeface="+mj-lt"/>
                <a:cs typeface="Arial" panose="020B0604020202020204" pitchFamily="34" charset="0"/>
              </a:rPr>
              <a:t> has been contracted by Wiltshire Council to deliver a new ultrafast fibre-to-premises broadband network to more than 5,500 properties in Wiltshire as part of the Wiltshire Online Programme. Work has already begun in Crudwell – This will provide homeowners with the opportunity to purchase fibre-to-the-premises.</a:t>
            </a:r>
            <a:endParaRPr lang="en-GB" sz="900" b="1" dirty="0">
              <a:latin typeface="+mj-lt"/>
              <a:cs typeface="Arial" panose="020B0604020202020204" pitchFamily="34" charset="0"/>
            </a:endParaRPr>
          </a:p>
        </p:txBody>
      </p:sp>
      <p:sp>
        <p:nvSpPr>
          <p:cNvPr id="15" name="Bent-Up Arrow 14"/>
          <p:cNvSpPr/>
          <p:nvPr/>
        </p:nvSpPr>
        <p:spPr>
          <a:xfrm rot="5400000">
            <a:off x="1673808" y="3763542"/>
            <a:ext cx="518629" cy="822960"/>
          </a:xfrm>
          <a:prstGeom prst="bentUpArrow">
            <a:avLst>
              <a:gd name="adj1" fmla="val 37967"/>
              <a:gd name="adj2" fmla="val 2500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18" name="TextBox 17"/>
          <p:cNvSpPr txBox="1"/>
          <p:nvPr/>
        </p:nvSpPr>
        <p:spPr>
          <a:xfrm>
            <a:off x="171043" y="2245488"/>
            <a:ext cx="2085093" cy="1795643"/>
          </a:xfrm>
          <a:prstGeom prst="rect">
            <a:avLst/>
          </a:prstGeom>
          <a:solidFill>
            <a:schemeClr val="bg1">
              <a:lumMod val="85000"/>
            </a:schemeClr>
          </a:solidFill>
          <a:ln>
            <a:solidFill>
              <a:schemeClr val="tx1"/>
            </a:solidFill>
          </a:ln>
        </p:spPr>
        <p:txBody>
          <a:bodyPr wrap="square" lIns="65309" tIns="32654" rIns="65309" bIns="32654" rtlCol="0">
            <a:normAutofit fontScale="92500" lnSpcReduction="10000"/>
          </a:bodyPr>
          <a:lstStyle/>
          <a:p>
            <a:pPr marL="326546" indent="-163273" algn="ctr"/>
            <a:r>
              <a:rPr lang="en-GB" sz="1000" b="1" dirty="0">
                <a:latin typeface="Arial" panose="020B0604020202020204" pitchFamily="34" charset="0"/>
                <a:cs typeface="Arial" panose="020B0604020202020204" pitchFamily="34" charset="0"/>
              </a:rPr>
              <a:t>COMMUNITY VIEWS ON ELECTRONIC COMMUNICATIONS</a:t>
            </a:r>
            <a:endParaRPr lang="en-GB" sz="700"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1000" dirty="0">
                <a:latin typeface="+mj-lt"/>
                <a:cs typeface="Arial" panose="020B0604020202020204" pitchFamily="34" charset="0"/>
              </a:rPr>
              <a:t>Continued improvement in broadband speeds and the provision of better mobile communications coverage is important to Parishioners, particularly in facilitating work from home and in encouraging local businesses.</a:t>
            </a:r>
          </a:p>
          <a:p>
            <a:pPr marL="97200" indent="-97200">
              <a:buFont typeface="Arial" panose="020B0604020202020204" pitchFamily="34" charset="0"/>
              <a:buChar char="•"/>
            </a:pPr>
            <a:r>
              <a:rPr lang="en-GB" sz="1000" dirty="0">
                <a:latin typeface="+mj-lt"/>
                <a:cs typeface="Arial" panose="020B0604020202020204" pitchFamily="34" charset="0"/>
              </a:rPr>
              <a:t>Mobile communications are reasonable but there is poor reception in some areas of the Parish such as Eastcourt area.</a:t>
            </a:r>
          </a:p>
        </p:txBody>
      </p:sp>
      <p:sp>
        <p:nvSpPr>
          <p:cNvPr id="16" name="Bent-Up Arrow 15"/>
          <p:cNvSpPr/>
          <p:nvPr/>
        </p:nvSpPr>
        <p:spPr>
          <a:xfrm>
            <a:off x="1997430" y="4673546"/>
            <a:ext cx="909441" cy="822960"/>
          </a:xfrm>
          <a:prstGeom prst="bentUpArrow">
            <a:avLst>
              <a:gd name="adj1" fmla="val 25000"/>
              <a:gd name="adj2" fmla="val 26028"/>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Bent-Up Arrow 16"/>
          <p:cNvSpPr/>
          <p:nvPr/>
        </p:nvSpPr>
        <p:spPr>
          <a:xfrm>
            <a:off x="1883402" y="4685496"/>
            <a:ext cx="1455591" cy="3177559"/>
          </a:xfrm>
          <a:prstGeom prst="bentUpArrow">
            <a:avLst>
              <a:gd name="adj1" fmla="val 11743"/>
              <a:gd name="adj2" fmla="val 10711"/>
              <a:gd name="adj3" fmla="val 14644"/>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Bent-Up Arrow 24"/>
          <p:cNvSpPr/>
          <p:nvPr/>
        </p:nvSpPr>
        <p:spPr>
          <a:xfrm rot="5400000">
            <a:off x="2854404" y="5464473"/>
            <a:ext cx="2431930" cy="435471"/>
          </a:xfrm>
          <a:prstGeom prst="bentUpArrow">
            <a:avLst>
              <a:gd name="adj1" fmla="val 39146"/>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1" descr="AA009679.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729" y="7863056"/>
            <a:ext cx="1352345" cy="874270"/>
          </a:xfrm>
          <a:prstGeom prst="rect">
            <a:avLst/>
          </a:prstGeom>
        </p:spPr>
      </p:pic>
      <p:pic>
        <p:nvPicPr>
          <p:cNvPr id="4" name="Picture 3" descr="skd188256sd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8702" y="2052592"/>
            <a:ext cx="1891008" cy="1620639"/>
          </a:xfrm>
          <a:prstGeom prst="rect">
            <a:avLst/>
          </a:prstGeom>
        </p:spPr>
      </p:pic>
      <p:sp>
        <p:nvSpPr>
          <p:cNvPr id="24" name="Bent-Up Arrow 23"/>
          <p:cNvSpPr/>
          <p:nvPr/>
        </p:nvSpPr>
        <p:spPr>
          <a:xfrm rot="5400000">
            <a:off x="4261124" y="4792886"/>
            <a:ext cx="650249" cy="435471"/>
          </a:xfrm>
          <a:prstGeom prst="bentUpArrow">
            <a:avLst>
              <a:gd name="adj1" fmla="val 39146"/>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TextBox 18"/>
          <p:cNvSpPr txBox="1"/>
          <p:nvPr/>
        </p:nvSpPr>
        <p:spPr>
          <a:xfrm>
            <a:off x="2362019" y="3940582"/>
            <a:ext cx="2321295" cy="743054"/>
          </a:xfrm>
          <a:prstGeom prst="rect">
            <a:avLst/>
          </a:prstGeom>
          <a:solidFill>
            <a:srgbClr val="62973B"/>
          </a:solidFill>
          <a:ln w="28575">
            <a:solidFill>
              <a:schemeClr val="tx1"/>
            </a:solidFill>
          </a:ln>
        </p:spPr>
        <p:txBody>
          <a:bodyPr wrap="square" lIns="65309" tIns="32654" rIns="65309" bIns="32654" rtlCol="0">
            <a:spAutoFit/>
          </a:bodyPr>
          <a:lstStyle>
            <a:defPPr>
              <a:defRPr lang="en-US"/>
            </a:defPPr>
            <a:lvl1pPr algn="ctr">
              <a:defRPr sz="2200">
                <a:latin typeface="Arial" panose="020B0604020202020204" pitchFamily="34" charset="0"/>
                <a:cs typeface="Arial" panose="020B0604020202020204" pitchFamily="34" charset="0"/>
              </a:defRPr>
            </a:lvl1pPr>
          </a:lstStyle>
          <a:p>
            <a:r>
              <a:rPr lang="en-US" dirty="0" smtClean="0"/>
              <a:t>BROADBAND &amp; MOBILE</a:t>
            </a:r>
            <a:endParaRPr lang="en-GB" dirty="0"/>
          </a:p>
        </p:txBody>
      </p:sp>
    </p:spTree>
    <p:extLst>
      <p:ext uri="{BB962C8B-B14F-4D97-AF65-F5344CB8AC3E}">
        <p14:creationId xmlns:p14="http://schemas.microsoft.com/office/powerpoint/2010/main" val="414574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alphaModFix amt="83000"/>
            <a:extLst>
              <a:ext uri="{28A0092B-C50C-407E-A947-70E740481C1C}">
                <a14:useLocalDpi xmlns:a14="http://schemas.microsoft.com/office/drawing/2010/main"/>
              </a:ext>
            </a:extLst>
          </a:blip>
          <a:stretch>
            <a:fillRect/>
          </a:stretch>
        </p:blipFill>
        <p:spPr>
          <a:xfrm>
            <a:off x="1719800" y="1953853"/>
            <a:ext cx="3403457" cy="3313630"/>
          </a:xfrm>
          <a:prstGeom prst="rect">
            <a:avLst/>
          </a:prstGeom>
        </p:spPr>
      </p:pic>
      <p:sp>
        <p:nvSpPr>
          <p:cNvPr id="11" name="TextBox 10"/>
          <p:cNvSpPr txBox="1"/>
          <p:nvPr/>
        </p:nvSpPr>
        <p:spPr>
          <a:xfrm>
            <a:off x="98118" y="1144544"/>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2885645" y="1144544"/>
            <a:ext cx="3836629" cy="312167"/>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r>
              <a:rPr lang="en-GB" sz="1600" b="1" dirty="0">
                <a:latin typeface="Arial" panose="020B0604020202020204" pitchFamily="34" charset="0"/>
                <a:cs typeface="Arial" panose="020B0604020202020204" pitchFamily="34" charset="0"/>
              </a:rPr>
              <a:t>NEIGHBOURHOOD </a:t>
            </a:r>
            <a:r>
              <a:rPr lang="en-GB" sz="1600" b="1" dirty="0" smtClean="0">
                <a:latin typeface="Arial" panose="020B0604020202020204" pitchFamily="34" charset="0"/>
                <a:cs typeface="Arial" panose="020B0604020202020204" pitchFamily="34" charset="0"/>
              </a:rPr>
              <a:t>PLAN </a:t>
            </a:r>
            <a:r>
              <a:rPr lang="en-GB" sz="1600" b="1" dirty="0">
                <a:latin typeface="Arial" panose="020B0604020202020204" pitchFamily="34" charset="0"/>
                <a:cs typeface="Arial" panose="020B0604020202020204" pitchFamily="34" charset="0"/>
              </a:rPr>
              <a:t>PROPOSAL</a:t>
            </a:r>
          </a:p>
        </p:txBody>
      </p:sp>
      <p:sp>
        <p:nvSpPr>
          <p:cNvPr id="18" name="TextBox 17"/>
          <p:cNvSpPr txBox="1"/>
          <p:nvPr/>
        </p:nvSpPr>
        <p:spPr>
          <a:xfrm>
            <a:off x="98118" y="1666879"/>
            <a:ext cx="2167398" cy="2728214"/>
          </a:xfrm>
          <a:prstGeom prst="rect">
            <a:avLst/>
          </a:prstGeom>
          <a:solidFill>
            <a:schemeClr val="bg1">
              <a:lumMod val="85000"/>
            </a:schemeClr>
          </a:solidFill>
          <a:ln>
            <a:solidFill>
              <a:schemeClr val="tx1"/>
            </a:solidFill>
          </a:ln>
        </p:spPr>
        <p:txBody>
          <a:bodyPr wrap="square" lIns="65309" tIns="32654" rIns="65309" bIns="32654" rtlCol="0">
            <a:spAutoFit/>
          </a:bodyPr>
          <a:lstStyle/>
          <a:p>
            <a:pPr marL="326546" indent="-163273" algn="ctr"/>
            <a:r>
              <a:rPr lang="en-GB" sz="1000" b="1" dirty="0">
                <a:latin typeface="Arial" panose="020B0604020202020204" pitchFamily="34" charset="0"/>
                <a:cs typeface="Arial" panose="020B0604020202020204" pitchFamily="34" charset="0"/>
              </a:rPr>
              <a:t>COMMUNITY CONCERNS ON LOCAL ENVIRONMENT</a:t>
            </a:r>
            <a:endParaRPr lang="en-GB" sz="700" dirty="0">
              <a:latin typeface="Arial" panose="020B0604020202020204" pitchFamily="34" charset="0"/>
              <a:cs typeface="Arial" panose="020B0604020202020204" pitchFamily="34" charset="0"/>
            </a:endParaRPr>
          </a:p>
          <a:p>
            <a:pPr marL="108000" indent="-97200">
              <a:buFont typeface="Arial" panose="020B0604020202020204" pitchFamily="34" charset="0"/>
              <a:buChar char="•"/>
            </a:pPr>
            <a:r>
              <a:rPr lang="en-GB" sz="900" dirty="0">
                <a:latin typeface="+mj-lt"/>
                <a:cs typeface="Arial" panose="020B0604020202020204" pitchFamily="34" charset="0"/>
              </a:rPr>
              <a:t>It is important to Parishioners to preserve, protect and maintain:</a:t>
            </a:r>
          </a:p>
          <a:p>
            <a:pPr marL="108000" lvl="1" indent="-97200">
              <a:buFont typeface="Wingdings" panose="05000000000000000000" pitchFamily="2" charset="2"/>
              <a:buChar char="§"/>
            </a:pPr>
            <a:r>
              <a:rPr lang="en-GB" sz="900" dirty="0">
                <a:latin typeface="+mj-lt"/>
                <a:cs typeface="Arial" panose="020B0604020202020204" pitchFamily="34" charset="0"/>
              </a:rPr>
              <a:t>the local landscape and the conservation area</a:t>
            </a:r>
          </a:p>
          <a:p>
            <a:pPr marL="108000" lvl="1" indent="-97200">
              <a:buFont typeface="Wingdings" panose="05000000000000000000" pitchFamily="2" charset="2"/>
              <a:buChar char="§"/>
            </a:pPr>
            <a:r>
              <a:rPr lang="en-GB" sz="900" dirty="0">
                <a:latin typeface="+mj-lt"/>
                <a:cs typeface="Arial" panose="020B0604020202020204" pitchFamily="34" charset="0"/>
              </a:rPr>
              <a:t>wildlife and their habitats – water courses, hedgerows</a:t>
            </a:r>
          </a:p>
          <a:p>
            <a:pPr marL="108000" lvl="1" indent="-97200">
              <a:buFont typeface="Wingdings" panose="05000000000000000000" pitchFamily="2" charset="2"/>
              <a:buChar char="§"/>
            </a:pPr>
            <a:r>
              <a:rPr lang="en-GB" sz="900" dirty="0">
                <a:latin typeface="+mj-lt"/>
                <a:cs typeface="Arial" panose="020B0604020202020204" pitchFamily="34" charset="0"/>
              </a:rPr>
              <a:t>green spaces and recreational open spaces</a:t>
            </a:r>
          </a:p>
          <a:p>
            <a:pPr marL="108000" indent="-97200">
              <a:buFont typeface="Arial" panose="020B0604020202020204" pitchFamily="34" charset="0"/>
              <a:buChar char="•"/>
            </a:pPr>
            <a:r>
              <a:rPr lang="en-GB" sz="900" dirty="0">
                <a:latin typeface="+mj-lt"/>
                <a:cs typeface="Arial" panose="020B0604020202020204" pitchFamily="34" charset="0"/>
              </a:rPr>
              <a:t>There is a desire for more sustainable building design i.e. green build standards and renewable energy </a:t>
            </a:r>
          </a:p>
          <a:p>
            <a:pPr marL="108000" indent="-97200">
              <a:buFont typeface="Arial" panose="020B0604020202020204" pitchFamily="34" charset="0"/>
              <a:buChar char="•"/>
            </a:pPr>
            <a:r>
              <a:rPr lang="en-GB" sz="900" dirty="0">
                <a:latin typeface="+mj-lt"/>
                <a:cs typeface="Arial" panose="020B0604020202020204" pitchFamily="34" charset="0"/>
              </a:rPr>
              <a:t>Community wants to see new developments adopt sensitive green landscaping/ softening with sense of space</a:t>
            </a:r>
          </a:p>
          <a:p>
            <a:pPr marL="108000" indent="-97200">
              <a:buFont typeface="Arial" panose="020B0604020202020204" pitchFamily="34" charset="0"/>
              <a:buChar char="•"/>
            </a:pPr>
            <a:r>
              <a:rPr lang="en-GB" sz="900" dirty="0" err="1">
                <a:latin typeface="+mj-lt"/>
                <a:cs typeface="Arial" panose="020B0604020202020204" pitchFamily="34" charset="0"/>
              </a:rPr>
              <a:t>Crudwell’s</a:t>
            </a:r>
            <a:r>
              <a:rPr lang="en-GB" sz="900" dirty="0">
                <a:latin typeface="+mj-lt"/>
                <a:cs typeface="Arial" panose="020B0604020202020204" pitchFamily="34" charset="0"/>
              </a:rPr>
              <a:t> setting and character is important to Parishioners</a:t>
            </a:r>
          </a:p>
        </p:txBody>
      </p:sp>
      <p:sp>
        <p:nvSpPr>
          <p:cNvPr id="20" name="TextBox 19"/>
          <p:cNvSpPr txBox="1"/>
          <p:nvPr/>
        </p:nvSpPr>
        <p:spPr>
          <a:xfrm>
            <a:off x="4004780" y="1518266"/>
            <a:ext cx="2717495" cy="3959319"/>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a:t>
            </a:r>
            <a:r>
              <a:rPr lang="en-GB" sz="1000" b="1" dirty="0">
                <a:latin typeface="Arial"/>
                <a:ea typeface="Times New Roman"/>
                <a:cs typeface="Arial"/>
              </a:rPr>
              <a:t>POLICIES</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ENV1: </a:t>
            </a:r>
            <a:r>
              <a:rPr lang="en-GB" sz="900" dirty="0">
                <a:latin typeface="+mj-lt"/>
                <a:ea typeface="Times New Roman"/>
                <a:cs typeface="Arial" panose="020B0604020202020204" pitchFamily="34" charset="0"/>
              </a:rPr>
              <a:t>Biodiversity – Development proposals should consider, assess and address their potential to protect, enhance, and provide additional wildlife habitats and corridors for roosting, </a:t>
            </a:r>
            <a:r>
              <a:rPr lang="en-GB" sz="900" dirty="0" smtClean="0">
                <a:latin typeface="+mj-lt"/>
                <a:ea typeface="Times New Roman"/>
                <a:cs typeface="Arial" panose="020B0604020202020204" pitchFamily="34" charset="0"/>
              </a:rPr>
              <a:t>nesting/shelter</a:t>
            </a:r>
            <a:endParaRPr lang="en-GB" sz="900" dirty="0">
              <a:latin typeface="+mj-lt"/>
              <a:ea typeface="Times New Roman"/>
              <a:cs typeface="Arial" panose="020B0604020202020204" pitchFamily="34" charset="0"/>
            </a:endParaRP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DD1bandc: </a:t>
            </a:r>
            <a:r>
              <a:rPr lang="en-GB" sz="900" dirty="0">
                <a:latin typeface="+mj-lt"/>
                <a:ea typeface="Times New Roman"/>
                <a:cs typeface="Arial" panose="020B0604020202020204" pitchFamily="34" charset="0"/>
              </a:rPr>
              <a:t>Tuners Lane – Development proposals must demonstrate that as much of the hedgerow fronting Tuners Lane is retained as is practicable, and where lost as a result of visibility splays, it must be re-provided immediately outside the splay. Proposals should provide a landscaped boundary to the site on it’s western and northern boundary.</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ENV2: </a:t>
            </a:r>
            <a:r>
              <a:rPr lang="en-GB" sz="900" dirty="0">
                <a:latin typeface="+mj-lt"/>
                <a:ea typeface="Times New Roman"/>
                <a:cs typeface="Arial" panose="020B0604020202020204" pitchFamily="34" charset="0"/>
              </a:rPr>
              <a:t>Renewable Energy - Supports renewable energy projects and energy efficiency measures on existing and new developments, provided they do not adversely impact on the character or appearance of the built environment within the parish.</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DD3: </a:t>
            </a:r>
            <a:r>
              <a:rPr lang="en-GB" sz="900" dirty="0">
                <a:latin typeface="+mj-lt"/>
                <a:ea typeface="Times New Roman"/>
                <a:cs typeface="Arial" panose="020B0604020202020204" pitchFamily="34" charset="0"/>
              </a:rPr>
              <a:t>Crudwell Design Code – Reflects views on Renewable Energy in ENV2 and DD1: Tuners Lane ensures compliance with DD3.</a:t>
            </a:r>
          </a:p>
          <a:p>
            <a:pPr marL="97200" indent="-97200">
              <a:buFont typeface="Arial" panose="020B0604020202020204" pitchFamily="34" charset="0"/>
              <a:buChar char="•"/>
            </a:pPr>
            <a:r>
              <a:rPr lang="en-GB" sz="900" b="1" dirty="0">
                <a:latin typeface="+mj-lt"/>
                <a:ea typeface="Times New Roman"/>
                <a:cs typeface="Arial" panose="020B0604020202020204" pitchFamily="34" charset="0"/>
              </a:rPr>
              <a:t>DD1: </a:t>
            </a:r>
            <a:r>
              <a:rPr lang="en-GB" sz="900" dirty="0">
                <a:latin typeface="+mj-lt"/>
                <a:ea typeface="Times New Roman"/>
                <a:cs typeface="Arial" panose="020B0604020202020204" pitchFamily="34" charset="0"/>
              </a:rPr>
              <a:t>Tuners Lane – The plan recognises the importance to the community of protecting the Conservation area. Of the deliverable sites, the site proposed to be allocated in DD1 is furthest away from the conservation area and policy sets out several measures to minimise impact on views from conservation </a:t>
            </a:r>
            <a:r>
              <a:rPr lang="en-GB" sz="900" dirty="0" smtClean="0">
                <a:latin typeface="+mj-lt"/>
                <a:ea typeface="Times New Roman"/>
                <a:cs typeface="Arial" panose="020B0604020202020204" pitchFamily="34" charset="0"/>
              </a:rPr>
              <a:t>area</a:t>
            </a:r>
          </a:p>
        </p:txBody>
      </p:sp>
      <p:sp>
        <p:nvSpPr>
          <p:cNvPr id="21" name="TextBox 20"/>
          <p:cNvSpPr txBox="1"/>
          <p:nvPr/>
        </p:nvSpPr>
        <p:spPr>
          <a:xfrm>
            <a:off x="3488793" y="5565800"/>
            <a:ext cx="3233482" cy="2435826"/>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GB" sz="1000" b="1" dirty="0">
                <a:latin typeface="Arial" panose="020B0604020202020204" pitchFamily="34" charset="0"/>
                <a:ea typeface="Times New Roman"/>
                <a:cs typeface="Arial" panose="020B0604020202020204" pitchFamily="34" charset="0"/>
              </a:rPr>
              <a:t>NON-STATUTORY PROJECTS</a:t>
            </a:r>
          </a:p>
          <a:p>
            <a:pPr marL="111600" indent="-90000"/>
            <a:r>
              <a:rPr lang="en-GB" sz="900" dirty="0">
                <a:latin typeface="Arial" panose="020B0604020202020204" pitchFamily="34" charset="0"/>
                <a:ea typeface="Times New Roman"/>
                <a:cs typeface="Arial" panose="020B0604020202020204" pitchFamily="34" charset="0"/>
              </a:rPr>
              <a:t>o</a:t>
            </a:r>
            <a:r>
              <a:rPr lang="en-GB" sz="900" dirty="0">
                <a:ea typeface="Times New Roman"/>
                <a:cs typeface="Arial" panose="020B0604020202020204" pitchFamily="34" charset="0"/>
              </a:rPr>
              <a:t>	Green Network Project – Considering each identified element, waterways and hedgerows for example, as part of a holistic green infrastructure network, and to consider how all the parts inter-link for the benefit of parishioners and wildlife. This will take some time, so these issues are proposed to be dealt with in the next draft of the Crudwell NP.</a:t>
            </a:r>
          </a:p>
          <a:p>
            <a:pPr marL="111600" indent="-90000"/>
            <a:r>
              <a:rPr lang="en-GB" sz="900" dirty="0">
                <a:ea typeface="Times New Roman"/>
                <a:cs typeface="Arial" panose="020B0604020202020204" pitchFamily="34" charset="0"/>
              </a:rPr>
              <a:t>o	Maintaining Drainage Channels - Villagers clear the Swill Brook each year on a voluntary basis and, whilst this helps the situation, it is insufficient and not a strategic solution. C</a:t>
            </a:r>
            <a:r>
              <a:rPr lang="en-GB" sz="900" dirty="0" smtClean="0">
                <a:ea typeface="Times New Roman"/>
                <a:cs typeface="Arial" panose="020B0604020202020204" pitchFamily="34" charset="0"/>
              </a:rPr>
              <a:t>ould </a:t>
            </a:r>
            <a:r>
              <a:rPr lang="en-GB" sz="900" dirty="0">
                <a:ea typeface="Times New Roman"/>
                <a:cs typeface="Arial" panose="020B0604020202020204" pitchFamily="34" charset="0"/>
              </a:rPr>
              <a:t>be put forward as a project to be funded out of the Community Infrastructure Levy (CIL) resulting from development in Crudwell.</a:t>
            </a:r>
          </a:p>
          <a:p>
            <a:pPr marL="111600" indent="-90000"/>
            <a:r>
              <a:rPr lang="en-GB" sz="900" dirty="0">
                <a:ea typeface="Times New Roman"/>
                <a:cs typeface="Arial" panose="020B0604020202020204" pitchFamily="34" charset="0"/>
              </a:rPr>
              <a:t>o	Important green spaces can be declared as Local Green </a:t>
            </a:r>
            <a:r>
              <a:rPr lang="en-GB" sz="900" dirty="0" smtClean="0">
                <a:ea typeface="Times New Roman"/>
                <a:cs typeface="Arial" panose="020B0604020202020204" pitchFamily="34" charset="0"/>
              </a:rPr>
              <a:t>Spaces (LGS), </a:t>
            </a:r>
            <a:r>
              <a:rPr lang="en-GB" sz="900" dirty="0">
                <a:ea typeface="Times New Roman"/>
                <a:cs typeface="Arial" panose="020B0604020202020204" pitchFamily="34" charset="0"/>
              </a:rPr>
              <a:t>which provides additional protection from redevelopment.  The next review of this </a:t>
            </a:r>
            <a:r>
              <a:rPr lang="en-GB" sz="900" dirty="0" smtClean="0">
                <a:ea typeface="Times New Roman"/>
                <a:cs typeface="Arial" panose="020B0604020202020204" pitchFamily="34" charset="0"/>
              </a:rPr>
              <a:t>NP can </a:t>
            </a:r>
            <a:r>
              <a:rPr lang="en-GB" sz="900" dirty="0">
                <a:ea typeface="Times New Roman"/>
                <a:cs typeface="Arial" panose="020B0604020202020204" pitchFamily="34" charset="0"/>
              </a:rPr>
              <a:t>decide whether any buildings and </a:t>
            </a:r>
            <a:r>
              <a:rPr lang="en-GB" sz="900" dirty="0" smtClean="0">
                <a:ea typeface="Times New Roman"/>
                <a:cs typeface="Arial" panose="020B0604020202020204" pitchFamily="34" charset="0"/>
              </a:rPr>
              <a:t>LGS should </a:t>
            </a:r>
            <a:r>
              <a:rPr lang="en-GB" sz="900" dirty="0">
                <a:ea typeface="Times New Roman"/>
                <a:cs typeface="Arial" panose="020B0604020202020204" pitchFamily="34" charset="0"/>
              </a:rPr>
              <a:t>have this additional protection. </a:t>
            </a:r>
            <a:endParaRPr lang="en-GB" sz="900" dirty="0">
              <a:ea typeface="Times New Roman"/>
              <a:cs typeface="Arial"/>
            </a:endParaRPr>
          </a:p>
        </p:txBody>
      </p:sp>
      <p:sp>
        <p:nvSpPr>
          <p:cNvPr id="22" name="TextBox 21"/>
          <p:cNvSpPr txBox="1"/>
          <p:nvPr/>
        </p:nvSpPr>
        <p:spPr>
          <a:xfrm>
            <a:off x="575779" y="8147858"/>
            <a:ext cx="6146495" cy="912331"/>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183600" indent="-54000" algn="ctr"/>
            <a:r>
              <a:rPr lang="en-GB" sz="1000" b="1" dirty="0" smtClean="0">
                <a:latin typeface="Arial"/>
                <a:ea typeface="Times New Roman"/>
                <a:cs typeface="Arial"/>
              </a:rPr>
              <a:t>EXISTING COVER</a:t>
            </a:r>
            <a:endParaRPr lang="en-GB" sz="1000" b="1" dirty="0">
              <a:latin typeface="Arial"/>
              <a:ea typeface="Times New Roman"/>
              <a:cs typeface="Arial"/>
            </a:endParaRPr>
          </a:p>
          <a:p>
            <a:pPr marL="183600" indent="-54000">
              <a:buFont typeface="Arial" panose="020B0604020202020204" pitchFamily="34" charset="0"/>
              <a:buChar char="•"/>
            </a:pPr>
            <a:r>
              <a:rPr lang="en-GB" sz="900" dirty="0">
                <a:latin typeface="+mj-lt"/>
                <a:cs typeface="Arial" panose="020B0604020202020204" pitchFamily="34" charset="0"/>
              </a:rPr>
              <a:t>Village Green – protected by Wilts Core Policy 52 and owned by the </a:t>
            </a:r>
            <a:r>
              <a:rPr lang="en-GB" sz="900" dirty="0" smtClean="0">
                <a:latin typeface="+mj-lt"/>
                <a:cs typeface="Arial" panose="020B0604020202020204" pitchFamily="34" charset="0"/>
              </a:rPr>
              <a:t>PC, The </a:t>
            </a:r>
            <a:r>
              <a:rPr lang="en-GB" sz="900" dirty="0">
                <a:latin typeface="+mj-lt"/>
                <a:cs typeface="Arial" panose="020B0604020202020204" pitchFamily="34" charset="0"/>
              </a:rPr>
              <a:t>Sports Field – protected by Wilts Core Policy 49 and owned by the </a:t>
            </a:r>
            <a:r>
              <a:rPr lang="en-GB" sz="900" dirty="0" smtClean="0">
                <a:latin typeface="+mj-lt"/>
                <a:cs typeface="Arial" panose="020B0604020202020204" pitchFamily="34" charset="0"/>
              </a:rPr>
              <a:t>PC, The </a:t>
            </a:r>
            <a:r>
              <a:rPr lang="en-GB" sz="900" dirty="0">
                <a:latin typeface="+mj-lt"/>
                <a:cs typeface="Arial" panose="020B0604020202020204" pitchFamily="34" charset="0"/>
              </a:rPr>
              <a:t>Allotments and Post Office Green – protected by Wilts Core Policy </a:t>
            </a:r>
            <a:r>
              <a:rPr lang="en-GB" sz="900" dirty="0" smtClean="0">
                <a:latin typeface="+mj-lt"/>
                <a:cs typeface="Arial" panose="020B0604020202020204" pitchFamily="34" charset="0"/>
              </a:rPr>
              <a:t>52</a:t>
            </a:r>
          </a:p>
          <a:p>
            <a:pPr marL="183600" indent="-54000">
              <a:buFont typeface="Arial" panose="020B0604020202020204" pitchFamily="34" charset="0"/>
              <a:buChar char="•"/>
            </a:pPr>
            <a:r>
              <a:rPr lang="en-GB" sz="900" dirty="0" err="1" smtClean="0">
                <a:latin typeface="+mj-lt"/>
                <a:cs typeface="Arial" panose="020B0604020202020204" pitchFamily="34" charset="0"/>
              </a:rPr>
              <a:t>Crudwell’s</a:t>
            </a:r>
            <a:r>
              <a:rPr lang="en-GB" sz="900" dirty="0" smtClean="0">
                <a:latin typeface="+mj-lt"/>
                <a:cs typeface="Arial" panose="020B0604020202020204" pitchFamily="34" charset="0"/>
              </a:rPr>
              <a:t> </a:t>
            </a:r>
            <a:r>
              <a:rPr lang="en-GB" sz="900" dirty="0">
                <a:latin typeface="+mj-lt"/>
                <a:cs typeface="Arial" panose="020B0604020202020204" pitchFamily="34" charset="0"/>
              </a:rPr>
              <a:t>character – Wilts Core Policy 57 requires all new developments to demonstrate how the proposal will make a positive impact to local character. However, to protect particular features, more evidence would be required and so SG recommends this is looked into further in the next NP.  This is referred to in the non-statutory projects section.</a:t>
            </a:r>
          </a:p>
        </p:txBody>
      </p:sp>
      <p:sp>
        <p:nvSpPr>
          <p:cNvPr id="19" name="Bent-Up Arrow 18"/>
          <p:cNvSpPr/>
          <p:nvPr/>
        </p:nvSpPr>
        <p:spPr>
          <a:xfrm rot="10800000" flipH="1">
            <a:off x="2187365" y="3555874"/>
            <a:ext cx="698281" cy="699034"/>
          </a:xfrm>
          <a:prstGeom prst="bentUpArrow">
            <a:avLst>
              <a:gd name="adj1" fmla="val 25000"/>
              <a:gd name="adj2" fmla="val 23346"/>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Down Arrow 27"/>
          <p:cNvSpPr/>
          <p:nvPr/>
        </p:nvSpPr>
        <p:spPr>
          <a:xfrm>
            <a:off x="3489319" y="4685231"/>
            <a:ext cx="350494" cy="880570"/>
          </a:xfrm>
          <a:prstGeom prst="downArrow">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Bent-Up Arrow 28"/>
          <p:cNvSpPr/>
          <p:nvPr/>
        </p:nvSpPr>
        <p:spPr>
          <a:xfrm rot="5400000" flipH="1">
            <a:off x="3412289" y="3649184"/>
            <a:ext cx="669473" cy="516465"/>
          </a:xfrm>
          <a:prstGeom prst="bentUpArrow">
            <a:avLst>
              <a:gd name="adj1" fmla="val 25313"/>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Down Arrow 29"/>
          <p:cNvSpPr/>
          <p:nvPr/>
        </p:nvSpPr>
        <p:spPr>
          <a:xfrm>
            <a:off x="3152593" y="4685230"/>
            <a:ext cx="336200" cy="3462628"/>
          </a:xfrm>
          <a:prstGeom prst="downArrow">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Bent-Up Arrow 23"/>
          <p:cNvSpPr/>
          <p:nvPr/>
        </p:nvSpPr>
        <p:spPr>
          <a:xfrm>
            <a:off x="1808823" y="4685230"/>
            <a:ext cx="606346" cy="699034"/>
          </a:xfrm>
          <a:prstGeom prst="bentUpArrow">
            <a:avLst>
              <a:gd name="adj1" fmla="val 25000"/>
              <a:gd name="adj2" fmla="val 23346"/>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Bent-Up Arrow 24"/>
          <p:cNvSpPr/>
          <p:nvPr/>
        </p:nvSpPr>
        <p:spPr>
          <a:xfrm>
            <a:off x="2533702" y="5267483"/>
            <a:ext cx="615851" cy="1692697"/>
          </a:xfrm>
          <a:prstGeom prst="bentUpArrow">
            <a:avLst>
              <a:gd name="adj1" fmla="val 25000"/>
              <a:gd name="adj2" fmla="val 21527"/>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TextBox 13"/>
          <p:cNvSpPr txBox="1"/>
          <p:nvPr/>
        </p:nvSpPr>
        <p:spPr>
          <a:xfrm>
            <a:off x="98118" y="4458564"/>
            <a:ext cx="1826388" cy="927720"/>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171450" indent="-171450">
              <a:buFont typeface="Arial"/>
              <a:buChar char="•"/>
            </a:pPr>
            <a:r>
              <a:rPr lang="en-GB" sz="900" dirty="0">
                <a:cs typeface="Arial" panose="020B0604020202020204" pitchFamily="34" charset="0"/>
              </a:rPr>
              <a:t>Heritage report – JME Conservation </a:t>
            </a:r>
            <a:r>
              <a:rPr lang="en-GB" sz="900" dirty="0" smtClean="0">
                <a:cs typeface="Arial" panose="020B0604020202020204" pitchFamily="34" charset="0"/>
              </a:rPr>
              <a:t>Ltd.</a:t>
            </a:r>
          </a:p>
          <a:p>
            <a:pPr marL="171450" indent="-171450">
              <a:buFont typeface="Arial"/>
              <a:buChar char="•"/>
            </a:pPr>
            <a:r>
              <a:rPr lang="en-GB" sz="900" dirty="0" smtClean="0">
                <a:cs typeface="Arial" panose="020B0604020202020204" pitchFamily="34" charset="0"/>
              </a:rPr>
              <a:t>Focus </a:t>
            </a:r>
            <a:r>
              <a:rPr lang="en-GB" sz="900" dirty="0">
                <a:cs typeface="Arial" panose="020B0604020202020204" pitchFamily="34" charset="0"/>
              </a:rPr>
              <a:t>Group – Community Environment </a:t>
            </a:r>
            <a:r>
              <a:rPr lang="en-GB" sz="900" dirty="0" smtClean="0">
                <a:cs typeface="Arial" panose="020B0604020202020204" pitchFamily="34" charset="0"/>
              </a:rPr>
              <a:t>Survey</a:t>
            </a:r>
            <a:endParaRPr lang="en-GB" sz="900" dirty="0">
              <a:cs typeface="Arial" panose="020B0604020202020204" pitchFamily="34" charset="0"/>
            </a:endParaRPr>
          </a:p>
        </p:txBody>
      </p:sp>
      <p:sp>
        <p:nvSpPr>
          <p:cNvPr id="13" name="TextBox 12"/>
          <p:cNvSpPr txBox="1"/>
          <p:nvPr/>
        </p:nvSpPr>
        <p:spPr>
          <a:xfrm>
            <a:off x="98118" y="5459205"/>
            <a:ext cx="2619428" cy="2435826"/>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71450" indent="-171450">
              <a:buFont typeface="Arial"/>
              <a:buChar char="•"/>
            </a:pPr>
            <a:r>
              <a:rPr lang="en-GB" sz="900" b="1" dirty="0">
                <a:latin typeface="+mj-lt"/>
                <a:cs typeface="Arial" panose="020B0604020202020204" pitchFamily="34" charset="0"/>
              </a:rPr>
              <a:t>50 – </a:t>
            </a:r>
            <a:r>
              <a:rPr lang="en-GB" sz="900" dirty="0">
                <a:latin typeface="+mj-lt"/>
                <a:cs typeface="Arial" panose="020B0604020202020204" pitchFamily="34" charset="0"/>
              </a:rPr>
              <a:t>Biodiversity and Geodiversity - requires development proposals to demonstrate how they would protect features of nature conservation and geological value by retaining, buffering and managing them, and then, where they cannot be retained, how impacts will be mitigated and compensated. </a:t>
            </a:r>
          </a:p>
          <a:p>
            <a:pPr marL="171450" indent="-171450">
              <a:buFont typeface="Arial"/>
              <a:buChar char="•"/>
            </a:pPr>
            <a:r>
              <a:rPr lang="en-GB" sz="900" b="1" dirty="0">
                <a:latin typeface="+mj-lt"/>
                <a:cs typeface="Arial" panose="020B0604020202020204" pitchFamily="34" charset="0"/>
              </a:rPr>
              <a:t>50 – </a:t>
            </a:r>
            <a:r>
              <a:rPr lang="en-GB" sz="900" dirty="0">
                <a:latin typeface="+mj-lt"/>
                <a:cs typeface="Arial" panose="020B0604020202020204" pitchFamily="34" charset="0"/>
              </a:rPr>
              <a:t>Also requires development proposals to seek opportunities for biodiversity enhancement.</a:t>
            </a:r>
          </a:p>
          <a:p>
            <a:pPr marL="171450" indent="-171450">
              <a:buFont typeface="Arial"/>
              <a:buChar char="•"/>
            </a:pPr>
            <a:r>
              <a:rPr lang="en-GB" sz="900" b="1" dirty="0">
                <a:latin typeface="+mj-lt"/>
                <a:cs typeface="Arial" panose="020B0604020202020204" pitchFamily="34" charset="0"/>
              </a:rPr>
              <a:t>57 – </a:t>
            </a:r>
            <a:r>
              <a:rPr lang="en-GB" sz="900" dirty="0">
                <a:latin typeface="+mj-lt"/>
                <a:cs typeface="Arial" panose="020B0604020202020204" pitchFamily="34" charset="0"/>
              </a:rPr>
              <a:t>Ensuring high quality design and place shaping</a:t>
            </a:r>
          </a:p>
          <a:p>
            <a:pPr marL="171450" indent="-171450">
              <a:buFont typeface="Arial"/>
              <a:buChar char="•"/>
            </a:pPr>
            <a:r>
              <a:rPr lang="en-GB" sz="900" b="1" dirty="0">
                <a:latin typeface="+mj-lt"/>
                <a:cs typeface="Arial" panose="020B0604020202020204" pitchFamily="34" charset="0"/>
              </a:rPr>
              <a:t>51 </a:t>
            </a:r>
            <a:r>
              <a:rPr lang="en-GB" sz="900" dirty="0">
                <a:latin typeface="+mj-lt"/>
                <a:cs typeface="Arial" panose="020B0604020202020204" pitchFamily="34" charset="0"/>
              </a:rPr>
              <a:t>– landscape</a:t>
            </a:r>
          </a:p>
          <a:p>
            <a:pPr marL="171450" indent="-171450">
              <a:buFont typeface="Arial"/>
              <a:buChar char="•"/>
            </a:pPr>
            <a:r>
              <a:rPr lang="en-GB" sz="900" b="1" dirty="0">
                <a:latin typeface="+mj-lt"/>
                <a:cs typeface="Arial" panose="020B0604020202020204" pitchFamily="34" charset="0"/>
              </a:rPr>
              <a:t>52 </a:t>
            </a:r>
            <a:r>
              <a:rPr lang="en-GB" sz="900" dirty="0">
                <a:latin typeface="+mj-lt"/>
                <a:cs typeface="Arial" panose="020B0604020202020204" pitchFamily="34" charset="0"/>
              </a:rPr>
              <a:t>– Green infrastructure </a:t>
            </a:r>
          </a:p>
          <a:p>
            <a:pPr marL="171450" indent="-171450">
              <a:buFont typeface="Arial"/>
              <a:buChar char="•"/>
            </a:pPr>
            <a:r>
              <a:rPr lang="en-GB" sz="900" b="1" dirty="0">
                <a:latin typeface="+mj-lt"/>
                <a:cs typeface="Arial" panose="020B0604020202020204" pitchFamily="34" charset="0"/>
              </a:rPr>
              <a:t>41 </a:t>
            </a:r>
            <a:r>
              <a:rPr lang="en-GB" sz="900" dirty="0">
                <a:latin typeface="+mj-lt"/>
                <a:cs typeface="Arial" panose="020B0604020202020204" pitchFamily="34" charset="0"/>
              </a:rPr>
              <a:t>– Sustainable construction and low-carbon energy</a:t>
            </a:r>
          </a:p>
          <a:p>
            <a:pPr marL="171450" indent="-171450">
              <a:buFont typeface="Arial"/>
              <a:buChar char="•"/>
            </a:pPr>
            <a:r>
              <a:rPr lang="en-GB" sz="900" b="1" dirty="0">
                <a:latin typeface="+mj-lt"/>
                <a:cs typeface="Arial" panose="020B0604020202020204" pitchFamily="34" charset="0"/>
              </a:rPr>
              <a:t>42 </a:t>
            </a:r>
            <a:r>
              <a:rPr lang="en-GB" sz="900" dirty="0">
                <a:latin typeface="+mj-lt"/>
                <a:cs typeface="Arial" panose="020B0604020202020204" pitchFamily="34" charset="0"/>
              </a:rPr>
              <a:t>– Standalone renewable energy installations</a:t>
            </a:r>
          </a:p>
        </p:txBody>
      </p:sp>
      <p:sp>
        <p:nvSpPr>
          <p:cNvPr id="6" name="TextBox 5"/>
          <p:cNvSpPr txBox="1"/>
          <p:nvPr/>
        </p:nvSpPr>
        <p:spPr>
          <a:xfrm>
            <a:off x="1808823" y="4261270"/>
            <a:ext cx="2263644" cy="404500"/>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2200" dirty="0" smtClean="0">
                <a:latin typeface="Arial" panose="020B0604020202020204" pitchFamily="34" charset="0"/>
                <a:cs typeface="Arial" panose="020B0604020202020204" pitchFamily="34" charset="0"/>
              </a:rPr>
              <a:t>ENVIRONMENT</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2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p:nvPr/>
        </p:nvPicPr>
        <p:blipFill>
          <a:blip r:embed="rId2">
            <a:alphaModFix amt="76000"/>
            <a:extLst>
              <a:ext uri="{28A0092B-C50C-407E-A947-70E740481C1C}">
                <a14:useLocalDpi xmlns:a14="http://schemas.microsoft.com/office/drawing/2010/main" val="0"/>
              </a:ext>
            </a:extLst>
          </a:blip>
          <a:stretch>
            <a:fillRect/>
          </a:stretch>
        </p:blipFill>
        <p:spPr>
          <a:xfrm>
            <a:off x="1634067" y="4557462"/>
            <a:ext cx="3352800" cy="2514600"/>
          </a:xfrm>
          <a:prstGeom prst="rect">
            <a:avLst/>
          </a:prstGeom>
        </p:spPr>
      </p:pic>
      <p:sp>
        <p:nvSpPr>
          <p:cNvPr id="11" name="TextBox 10"/>
          <p:cNvSpPr txBox="1"/>
          <p:nvPr/>
        </p:nvSpPr>
        <p:spPr>
          <a:xfrm>
            <a:off x="98118" y="1144544"/>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3" name="TextBox 12"/>
          <p:cNvSpPr txBox="1"/>
          <p:nvPr/>
        </p:nvSpPr>
        <p:spPr>
          <a:xfrm>
            <a:off x="98117" y="6383867"/>
            <a:ext cx="2263295" cy="2020327"/>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71450" indent="-171450">
              <a:buFont typeface="Arial"/>
              <a:buChar char="•"/>
            </a:pPr>
            <a:r>
              <a:rPr lang="en-GB" sz="900" dirty="0"/>
              <a:t>49 – Protection of existing rural services and community facilities</a:t>
            </a:r>
          </a:p>
          <a:p>
            <a:pPr marL="171450" indent="-171450">
              <a:buFont typeface="Arial"/>
              <a:buChar char="•"/>
            </a:pPr>
            <a:r>
              <a:rPr lang="en-GB" sz="900" dirty="0"/>
              <a:t>48 – Supporting Rural Life – focus on improving accessibility between towns and villages, social exclusion, isolation and rural deprivation, transport and infrastructure improvements.</a:t>
            </a:r>
          </a:p>
          <a:p>
            <a:pPr marL="171450" indent="-171450">
              <a:buFont typeface="Arial"/>
              <a:buChar char="•"/>
            </a:pPr>
            <a:r>
              <a:rPr lang="en-GB" sz="900" dirty="0"/>
              <a:t>3 – Infrastructure requirements – new development needs to support local schools – S106</a:t>
            </a:r>
          </a:p>
          <a:p>
            <a:pPr marL="171450" indent="-171450">
              <a:buFont typeface="Arial"/>
              <a:buChar char="•"/>
            </a:pPr>
            <a:r>
              <a:rPr lang="en-GB" sz="900" dirty="0"/>
              <a:t>4 – Helping to build resilient communities</a:t>
            </a:r>
          </a:p>
          <a:p>
            <a:pPr marL="171450" indent="-171450">
              <a:buFont typeface="Arial"/>
              <a:buChar char="•"/>
            </a:pPr>
            <a:r>
              <a:rPr lang="en-GB" sz="900" dirty="0"/>
              <a:t>40 – Protection for local businesses – e.g. Hotels, B&amp;Bs and guest </a:t>
            </a:r>
            <a:r>
              <a:rPr lang="en-GB" sz="900" dirty="0" smtClean="0"/>
              <a:t>houses</a:t>
            </a:r>
            <a:endParaRPr lang="en-GB" sz="900" dirty="0">
              <a:latin typeface="+mj-lt"/>
              <a:cs typeface="Arial" panose="020B0604020202020204" pitchFamily="34" charset="0"/>
            </a:endParaRPr>
          </a:p>
        </p:txBody>
      </p:sp>
      <p:sp>
        <p:nvSpPr>
          <p:cNvPr id="14" name="TextBox 13"/>
          <p:cNvSpPr txBox="1"/>
          <p:nvPr/>
        </p:nvSpPr>
        <p:spPr>
          <a:xfrm>
            <a:off x="98117" y="4385733"/>
            <a:ext cx="1950815" cy="1897217"/>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smtClean="0">
                <a:latin typeface="Arial" panose="020B0604020202020204" pitchFamily="34" charset="0"/>
                <a:cs typeface="Arial" panose="020B0604020202020204" pitchFamily="34" charset="0"/>
              </a:rPr>
              <a:t>EVIDENCE WE’VE GATHERED  </a:t>
            </a:r>
            <a:endParaRPr lang="en-GB" sz="1000" b="1" dirty="0" smtClean="0">
              <a:latin typeface="Arial" panose="020B0604020202020204" pitchFamily="34" charset="0"/>
              <a:cs typeface="Arial" panose="020B0604020202020204" pitchFamily="34" charset="0"/>
            </a:endParaRPr>
          </a:p>
          <a:p>
            <a:pPr marL="171450" indent="-171450">
              <a:buFont typeface="Arial"/>
              <a:buChar char="•"/>
            </a:pPr>
            <a:r>
              <a:rPr lang="en-GB" sz="900" dirty="0" smtClean="0">
                <a:cs typeface="Arial" panose="020B0604020202020204" pitchFamily="34" charset="0"/>
              </a:rPr>
              <a:t>Initial Community Engagement Survey</a:t>
            </a:r>
          </a:p>
          <a:p>
            <a:pPr marL="171450" indent="-171450">
              <a:buFont typeface="Arial"/>
              <a:buChar char="•"/>
            </a:pPr>
            <a:r>
              <a:rPr lang="en-GB" sz="900" dirty="0" smtClean="0">
                <a:cs typeface="Arial" panose="020B0604020202020204" pitchFamily="34" charset="0"/>
              </a:rPr>
              <a:t>Community Focus Group </a:t>
            </a:r>
            <a:r>
              <a:rPr lang="mr-IN" sz="900" dirty="0" smtClean="0">
                <a:cs typeface="Arial" panose="020B0604020202020204" pitchFamily="34" charset="0"/>
              </a:rPr>
              <a:t>–</a:t>
            </a:r>
            <a:r>
              <a:rPr lang="en-GB" sz="900" dirty="0" smtClean="0">
                <a:cs typeface="Arial" panose="020B0604020202020204" pitchFamily="34" charset="0"/>
              </a:rPr>
              <a:t> questionnaires relating to the idea of a “village shop/community hub” and assets of community value. Opinions were also sought on issues pertaining to Village School and the needs of local businesses</a:t>
            </a:r>
          </a:p>
          <a:p>
            <a:pPr marL="171450" indent="-171450">
              <a:buFont typeface="Arial"/>
              <a:buChar char="•"/>
            </a:pPr>
            <a:r>
              <a:rPr lang="en-GB" sz="900" dirty="0" smtClean="0">
                <a:cs typeface="Arial" panose="020B0604020202020204" pitchFamily="34" charset="0"/>
              </a:rPr>
              <a:t>Conversations with Wiltshire Education and School Governors</a:t>
            </a:r>
            <a:endParaRPr lang="en-GB" sz="900" dirty="0">
              <a:cs typeface="Arial" panose="020B0604020202020204" pitchFamily="34" charset="0"/>
            </a:endParaRPr>
          </a:p>
        </p:txBody>
      </p:sp>
      <p:sp>
        <p:nvSpPr>
          <p:cNvPr id="21" name="TextBox 20"/>
          <p:cNvSpPr txBox="1"/>
          <p:nvPr/>
        </p:nvSpPr>
        <p:spPr>
          <a:xfrm>
            <a:off x="4322949" y="4757449"/>
            <a:ext cx="2475478" cy="1327830"/>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GB" sz="1000" b="1" dirty="0">
                <a:latin typeface="Arial" panose="020B0604020202020204" pitchFamily="34" charset="0"/>
                <a:ea typeface="Times New Roman"/>
                <a:cs typeface="Arial" panose="020B0604020202020204" pitchFamily="34" charset="0"/>
              </a:rPr>
              <a:t>NON-STATUTORY PROJECTS</a:t>
            </a:r>
          </a:p>
          <a:p>
            <a:r>
              <a:rPr lang="en-US" sz="900" dirty="0" smtClean="0">
                <a:latin typeface="+mj-lt"/>
              </a:rPr>
              <a:t>Community </a:t>
            </a:r>
            <a:r>
              <a:rPr lang="en-US" sz="900" dirty="0">
                <a:latin typeface="+mj-lt"/>
              </a:rPr>
              <a:t>Hub – NP Steering Group will work with the PC to look at this further. Subject to identification of site and business model, which ensures it’s long-term viability and does not impact </a:t>
            </a:r>
            <a:r>
              <a:rPr lang="en-US" sz="900" dirty="0" err="1">
                <a:latin typeface="+mj-lt"/>
              </a:rPr>
              <a:t>unfavourably</a:t>
            </a:r>
            <a:r>
              <a:rPr lang="en-US" sz="900" dirty="0">
                <a:latin typeface="+mj-lt"/>
              </a:rPr>
              <a:t> on other businesses or community assets within the parish. A centrally located community hub could also potentially provide additional parking for the school</a:t>
            </a:r>
            <a:endParaRPr lang="en-GB" sz="900" dirty="0">
              <a:latin typeface="+mj-lt"/>
            </a:endParaRPr>
          </a:p>
        </p:txBody>
      </p:sp>
      <p:sp>
        <p:nvSpPr>
          <p:cNvPr id="22" name="TextBox 21"/>
          <p:cNvSpPr txBox="1"/>
          <p:nvPr/>
        </p:nvSpPr>
        <p:spPr>
          <a:xfrm>
            <a:off x="2265515" y="7740279"/>
            <a:ext cx="4532912" cy="1327830"/>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183600" indent="-54000" algn="ctr"/>
            <a:r>
              <a:rPr lang="en-GB" sz="1000" b="1" dirty="0" smtClean="0">
                <a:latin typeface="Arial"/>
                <a:ea typeface="Times New Roman"/>
                <a:cs typeface="Arial"/>
              </a:rPr>
              <a:t>EXISTING COVER</a:t>
            </a:r>
            <a:endParaRPr lang="en-GB" sz="1000" b="1" dirty="0">
              <a:latin typeface="Arial"/>
              <a:ea typeface="Times New Roman"/>
              <a:cs typeface="Arial"/>
            </a:endParaRPr>
          </a:p>
          <a:p>
            <a:pPr marL="171450" indent="-171450">
              <a:buFont typeface="Arial"/>
              <a:buChar char="•"/>
            </a:pPr>
            <a:r>
              <a:rPr lang="en-GB" sz="900" dirty="0"/>
              <a:t>Village Green is already protected by Wilts Core Policy 52 and owned by the PC</a:t>
            </a:r>
          </a:p>
          <a:p>
            <a:pPr marL="171450" indent="-171450">
              <a:buFont typeface="Arial"/>
              <a:buChar char="•"/>
            </a:pPr>
            <a:r>
              <a:rPr lang="en-GB" sz="900" dirty="0"/>
              <a:t>Playing Fields on Village Hall site already protected by Wilts Core Policy 49 and owned by the PC</a:t>
            </a:r>
          </a:p>
          <a:p>
            <a:pPr marL="171450" indent="-171450">
              <a:buFont typeface="Arial"/>
              <a:buChar char="•"/>
            </a:pPr>
            <a:r>
              <a:rPr lang="en-GB" sz="900" dirty="0"/>
              <a:t>Potting Shed Pub is a listed building and protected by Wilts Core Policy49</a:t>
            </a:r>
          </a:p>
          <a:p>
            <a:pPr marL="171450" indent="-171450">
              <a:buFont typeface="Arial"/>
              <a:buChar char="•"/>
            </a:pPr>
            <a:r>
              <a:rPr lang="en-GB" sz="900" dirty="0"/>
              <a:t>The Allotments and Post Office Green are protected by Wilts Core Policy 52</a:t>
            </a:r>
          </a:p>
          <a:p>
            <a:pPr marL="171450" indent="-171450">
              <a:buFont typeface="Arial"/>
              <a:buChar char="•"/>
            </a:pPr>
            <a:r>
              <a:rPr lang="en-GB" sz="900" dirty="0" err="1"/>
              <a:t>Crudwell</a:t>
            </a:r>
            <a:r>
              <a:rPr lang="en-GB" sz="900" dirty="0"/>
              <a:t> CE Primary School site (including playing fields) is in Conservation area and so the design of any new educational development would be controlled by Wilts Core Policies 57 and </a:t>
            </a:r>
            <a:r>
              <a:rPr lang="en-GB" sz="900" dirty="0" smtClean="0"/>
              <a:t>58</a:t>
            </a:r>
            <a:endParaRPr lang="en-GB" sz="900" dirty="0"/>
          </a:p>
        </p:txBody>
      </p:sp>
      <p:sp>
        <p:nvSpPr>
          <p:cNvPr id="28" name="Down Arrow 27"/>
          <p:cNvSpPr/>
          <p:nvPr/>
        </p:nvSpPr>
        <p:spPr>
          <a:xfrm>
            <a:off x="3386325" y="4579129"/>
            <a:ext cx="350494" cy="1703821"/>
          </a:xfrm>
          <a:prstGeom prst="downArrow">
            <a:avLst/>
          </a:prstGeom>
          <a:solidFill>
            <a:schemeClr val="accent3">
              <a:lumMod val="60000"/>
              <a:lumOff val="40000"/>
              <a:alpha val="64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Down Arrow 29"/>
          <p:cNvSpPr/>
          <p:nvPr/>
        </p:nvSpPr>
        <p:spPr>
          <a:xfrm>
            <a:off x="3050125" y="4579129"/>
            <a:ext cx="336200" cy="3135041"/>
          </a:xfrm>
          <a:prstGeom prst="downArrow">
            <a:avLst/>
          </a:prstGeom>
          <a:solidFill>
            <a:schemeClr val="accent3">
              <a:lumMod val="60000"/>
              <a:lumOff val="40000"/>
              <a:alpha val="6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Bent-Up Arrow 23"/>
          <p:cNvSpPr/>
          <p:nvPr/>
        </p:nvSpPr>
        <p:spPr>
          <a:xfrm>
            <a:off x="2048932" y="4579129"/>
            <a:ext cx="609601" cy="983077"/>
          </a:xfrm>
          <a:prstGeom prst="bentUpArrow">
            <a:avLst>
              <a:gd name="adj1" fmla="val 25000"/>
              <a:gd name="adj2" fmla="val 22652"/>
              <a:gd name="adj3" fmla="val 25000"/>
            </a:avLst>
          </a:prstGeom>
          <a:solidFill>
            <a:schemeClr val="bg1">
              <a:lumMod val="85000"/>
              <a:alpha val="63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Bent-Up Arrow 24"/>
          <p:cNvSpPr/>
          <p:nvPr/>
        </p:nvSpPr>
        <p:spPr>
          <a:xfrm>
            <a:off x="2361413" y="4579129"/>
            <a:ext cx="698281" cy="2479083"/>
          </a:xfrm>
          <a:prstGeom prst="bentUpArrow">
            <a:avLst>
              <a:gd name="adj1" fmla="val 25000"/>
              <a:gd name="adj2" fmla="val 26378"/>
              <a:gd name="adj3" fmla="val 26212"/>
            </a:avLst>
          </a:prstGeom>
          <a:solidFill>
            <a:schemeClr val="bg1">
              <a:lumMod val="85000"/>
              <a:alpha val="54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Bent-Up Arrow 25"/>
          <p:cNvSpPr/>
          <p:nvPr/>
        </p:nvSpPr>
        <p:spPr>
          <a:xfrm rot="5400000">
            <a:off x="3406135" y="4911311"/>
            <a:ext cx="1248994" cy="584636"/>
          </a:xfrm>
          <a:prstGeom prst="bentUpArrow">
            <a:avLst>
              <a:gd name="adj1" fmla="val 25313"/>
              <a:gd name="adj2" fmla="val 25000"/>
              <a:gd name="adj3" fmla="val 25000"/>
            </a:avLst>
          </a:prstGeom>
          <a:solidFill>
            <a:schemeClr val="accent3">
              <a:lumMod val="60000"/>
              <a:lumOff val="40000"/>
              <a:alpha val="59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TextBox 26"/>
          <p:cNvSpPr txBox="1"/>
          <p:nvPr/>
        </p:nvSpPr>
        <p:spPr>
          <a:xfrm>
            <a:off x="3561573" y="6282950"/>
            <a:ext cx="3236855" cy="1327830"/>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GB" sz="1000" b="1" dirty="0" smtClean="0">
                <a:latin typeface="Arial" panose="020B0604020202020204" pitchFamily="34" charset="0"/>
                <a:ea typeface="Times New Roman"/>
                <a:cs typeface="Arial" panose="020B0604020202020204" pitchFamily="34" charset="0"/>
              </a:rPr>
              <a:t>CONSIDERATIONS FOR NEXT REVIEW OF NP</a:t>
            </a:r>
            <a:endParaRPr lang="en-GB" sz="1000" b="1" dirty="0">
              <a:latin typeface="Arial" panose="020B0604020202020204" pitchFamily="34" charset="0"/>
              <a:ea typeface="Times New Roman"/>
              <a:cs typeface="Arial" panose="020B0604020202020204" pitchFamily="34" charset="0"/>
            </a:endParaRPr>
          </a:p>
          <a:p>
            <a:r>
              <a:rPr lang="en-GB" sz="900" dirty="0"/>
              <a:t>The community can decide whether any buildings and local green spaces should have additional protection:</a:t>
            </a:r>
          </a:p>
          <a:p>
            <a:pPr marL="171450" indent="-171450">
              <a:buFont typeface="Arial"/>
              <a:buChar char="•"/>
            </a:pPr>
            <a:r>
              <a:rPr lang="en-GB" sz="900" dirty="0"/>
              <a:t>Community facilities that are particularly important can be declared as “Assets of Community Value” This means that, if sold, the community has the opportunity to purchase and keep it in community use.</a:t>
            </a:r>
          </a:p>
          <a:p>
            <a:pPr marL="171450" indent="-171450">
              <a:buFont typeface="Arial"/>
              <a:buChar char="•"/>
            </a:pPr>
            <a:r>
              <a:rPr lang="en-GB" sz="900" dirty="0"/>
              <a:t>Important green spaces can be declared as Local Green Spaces, which provides additional protection from redevelopment</a:t>
            </a:r>
          </a:p>
        </p:txBody>
      </p:sp>
      <p:pic>
        <p:nvPicPr>
          <p:cNvPr id="4" name="Picture 3" descr="Screen Shot 2018-12-03 at 21.48.28.png"/>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339072" y="1859320"/>
            <a:ext cx="3937000" cy="2171700"/>
          </a:xfrm>
          <a:prstGeom prst="rect">
            <a:avLst/>
          </a:prstGeom>
        </p:spPr>
      </p:pic>
      <p:sp>
        <p:nvSpPr>
          <p:cNvPr id="20" name="TextBox 19"/>
          <p:cNvSpPr txBox="1"/>
          <p:nvPr/>
        </p:nvSpPr>
        <p:spPr>
          <a:xfrm>
            <a:off x="4487333" y="1950814"/>
            <a:ext cx="2311095" cy="2589714"/>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a:t>
            </a:r>
            <a:r>
              <a:rPr lang="en-GB" sz="1000" b="1" dirty="0">
                <a:latin typeface="Arial"/>
                <a:ea typeface="Times New Roman"/>
                <a:cs typeface="Arial"/>
              </a:rPr>
              <a:t>POLICIES</a:t>
            </a:r>
          </a:p>
          <a:p>
            <a:pPr marL="171450" indent="-171450">
              <a:buFont typeface="Arial"/>
              <a:buChar char="•"/>
            </a:pPr>
            <a:r>
              <a:rPr lang="en-US" sz="900" dirty="0"/>
              <a:t>DD1: Tuners Lane - developers will be required to fund suitable play improvements/ additional facilities on the site of the Village Hall, particularly for older children or teenagers, to be funded by Developer Open Space contributions</a:t>
            </a:r>
            <a:endParaRPr lang="en-GB" sz="900" dirty="0"/>
          </a:p>
          <a:p>
            <a:pPr marL="171450" indent="-171450">
              <a:buFont typeface="Arial"/>
              <a:buChar char="•"/>
            </a:pPr>
            <a:r>
              <a:rPr lang="en-US" sz="900" dirty="0"/>
              <a:t>CL1: </a:t>
            </a:r>
            <a:r>
              <a:rPr lang="en-US" sz="900" dirty="0" err="1"/>
              <a:t>Crudwell</a:t>
            </a:r>
            <a:r>
              <a:rPr lang="en-US" sz="900" dirty="0"/>
              <a:t> Primary School Site – is safeguarded for educational use. Any proposals to redevelop any part of the school site for non-educational uses will be resisted.</a:t>
            </a:r>
            <a:endParaRPr lang="en-GB" sz="900" dirty="0"/>
          </a:p>
          <a:p>
            <a:pPr marL="171450" indent="-171450">
              <a:buFont typeface="Arial"/>
              <a:buChar char="•"/>
            </a:pPr>
            <a:r>
              <a:rPr lang="en-US" sz="900" dirty="0"/>
              <a:t>DD3: </a:t>
            </a:r>
            <a:r>
              <a:rPr lang="en-US" sz="900" dirty="0" err="1"/>
              <a:t>Crudwell</a:t>
            </a:r>
            <a:r>
              <a:rPr lang="en-US" sz="900" dirty="0"/>
              <a:t> Design Guide (along with the Wilts Core policies, 57,58) would ensure design of any new educational development at the Primary School Site is in keeping with surroundings</a:t>
            </a:r>
            <a:endParaRPr lang="en-GB" sz="900" dirty="0"/>
          </a:p>
        </p:txBody>
      </p:sp>
      <p:sp>
        <p:nvSpPr>
          <p:cNvPr id="18" name="TextBox 17"/>
          <p:cNvSpPr txBox="1"/>
          <p:nvPr/>
        </p:nvSpPr>
        <p:spPr>
          <a:xfrm>
            <a:off x="98118" y="1793880"/>
            <a:ext cx="2089246" cy="2449049"/>
          </a:xfrm>
          <a:prstGeom prst="rect">
            <a:avLst/>
          </a:prstGeom>
          <a:solidFill>
            <a:schemeClr val="bg1">
              <a:lumMod val="85000"/>
            </a:schemeClr>
          </a:solidFill>
          <a:ln>
            <a:solidFill>
              <a:schemeClr val="tx1"/>
            </a:solidFill>
          </a:ln>
        </p:spPr>
        <p:txBody>
          <a:bodyPr wrap="square" lIns="65309" tIns="32654" rIns="65309" bIns="32654" rtlCol="0">
            <a:spAutoFit/>
          </a:bodyPr>
          <a:lstStyle/>
          <a:p>
            <a:pPr marL="326546" indent="-163273"/>
            <a:r>
              <a:rPr lang="en-GB" sz="1000" b="1" dirty="0" smtClean="0">
                <a:latin typeface="Arial" panose="020B0604020202020204" pitchFamily="34" charset="0"/>
                <a:cs typeface="Arial" panose="020B0604020202020204" pitchFamily="34" charset="0"/>
              </a:rPr>
              <a:t>PARISHIONER VIEWS ON COMMUNITY FACILITIES</a:t>
            </a:r>
            <a:endParaRPr lang="en-GB" sz="700" dirty="0">
              <a:latin typeface="Arial" panose="020B0604020202020204" pitchFamily="34" charset="0"/>
              <a:cs typeface="Arial" panose="020B0604020202020204" pitchFamily="34" charset="0"/>
            </a:endParaRPr>
          </a:p>
          <a:p>
            <a:r>
              <a:rPr lang="en-US" sz="900" dirty="0"/>
              <a:t>Strong Community desire to improve and protect existing community facilities, especially:</a:t>
            </a:r>
            <a:endParaRPr lang="en-GB" sz="900" dirty="0"/>
          </a:p>
          <a:p>
            <a:pPr marL="171450" indent="-171450">
              <a:buFont typeface="Arial"/>
              <a:buChar char="•"/>
            </a:pPr>
            <a:r>
              <a:rPr lang="en-US" sz="900" dirty="0" err="1"/>
              <a:t>Crudwell</a:t>
            </a:r>
            <a:r>
              <a:rPr lang="en-US" sz="900" dirty="0"/>
              <a:t> CE Primary </a:t>
            </a:r>
            <a:r>
              <a:rPr lang="en-US" sz="900" dirty="0" smtClean="0"/>
              <a:t>School site, ensuring </a:t>
            </a:r>
            <a:r>
              <a:rPr lang="en-US" sz="900" dirty="0"/>
              <a:t>long term sustainability </a:t>
            </a:r>
            <a:endParaRPr lang="en-GB" sz="900" dirty="0"/>
          </a:p>
          <a:p>
            <a:pPr marL="171450" indent="-171450">
              <a:buFont typeface="Arial"/>
              <a:buChar char="•"/>
            </a:pPr>
            <a:r>
              <a:rPr lang="en-US" sz="900" dirty="0"/>
              <a:t>Village Green</a:t>
            </a:r>
            <a:endParaRPr lang="en-GB" sz="900" dirty="0"/>
          </a:p>
          <a:p>
            <a:pPr marL="171450" indent="-171450">
              <a:buFont typeface="Arial"/>
              <a:buChar char="•"/>
            </a:pPr>
            <a:r>
              <a:rPr lang="en-US" sz="900" dirty="0"/>
              <a:t>Playing Fields on Village Hall Site </a:t>
            </a:r>
            <a:endParaRPr lang="en-GB" sz="900" dirty="0"/>
          </a:p>
          <a:p>
            <a:pPr marL="171450" indent="-171450">
              <a:buFont typeface="Arial"/>
              <a:buChar char="•"/>
            </a:pPr>
            <a:r>
              <a:rPr lang="en-US" sz="900" dirty="0"/>
              <a:t>All Saints Church and Graveyard </a:t>
            </a:r>
            <a:endParaRPr lang="en-GB" sz="900" dirty="0"/>
          </a:p>
          <a:p>
            <a:pPr marL="171450" indent="-171450">
              <a:buFont typeface="Arial"/>
              <a:buChar char="•"/>
            </a:pPr>
            <a:r>
              <a:rPr lang="en-US" sz="900" dirty="0"/>
              <a:t>The Village Hall</a:t>
            </a:r>
            <a:endParaRPr lang="en-GB" sz="900" dirty="0"/>
          </a:p>
          <a:p>
            <a:pPr marL="171450" indent="-171450">
              <a:buFont typeface="Arial"/>
              <a:buChar char="•"/>
            </a:pPr>
            <a:r>
              <a:rPr lang="en-US" sz="900" dirty="0"/>
              <a:t>The Potting Shed Pub</a:t>
            </a:r>
            <a:endParaRPr lang="en-GB" sz="900" dirty="0"/>
          </a:p>
          <a:p>
            <a:pPr marL="171450" indent="-171450">
              <a:buFont typeface="Arial"/>
              <a:buChar char="•"/>
            </a:pPr>
            <a:r>
              <a:rPr lang="en-US" sz="900" dirty="0"/>
              <a:t>The Allotments</a:t>
            </a:r>
            <a:endParaRPr lang="en-GB" sz="900" dirty="0"/>
          </a:p>
          <a:p>
            <a:pPr marL="171450" indent="-171450">
              <a:buFont typeface="Arial"/>
              <a:buChar char="•"/>
            </a:pPr>
            <a:r>
              <a:rPr lang="en-US" sz="900" dirty="0"/>
              <a:t>Post Office Green – raised in the Environment surveys</a:t>
            </a:r>
            <a:endParaRPr lang="en-GB" sz="900" dirty="0"/>
          </a:p>
          <a:p>
            <a:r>
              <a:rPr lang="en-US" sz="900" dirty="0"/>
              <a:t>Strong Community desire for a Village shop/Community Hub </a:t>
            </a:r>
            <a:endParaRPr lang="en-GB" sz="900" dirty="0"/>
          </a:p>
        </p:txBody>
      </p:sp>
      <p:sp>
        <p:nvSpPr>
          <p:cNvPr id="19" name="Bent-Up Arrow 18"/>
          <p:cNvSpPr/>
          <p:nvPr/>
        </p:nvSpPr>
        <p:spPr>
          <a:xfrm rot="10800000" flipH="1">
            <a:off x="2184562" y="3297994"/>
            <a:ext cx="567106" cy="579739"/>
          </a:xfrm>
          <a:prstGeom prst="bentUpArrow">
            <a:avLst>
              <a:gd name="adj1" fmla="val 25000"/>
              <a:gd name="adj2" fmla="val 23346"/>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Down Arrow 22"/>
          <p:cNvSpPr/>
          <p:nvPr/>
        </p:nvSpPr>
        <p:spPr>
          <a:xfrm rot="16200000">
            <a:off x="4117032" y="4208828"/>
            <a:ext cx="336200" cy="404402"/>
          </a:xfrm>
          <a:prstGeom prst="downArrow">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2265515" y="3920584"/>
            <a:ext cx="1817416" cy="619944"/>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dirty="0" smtClean="0">
                <a:latin typeface="Arial" panose="020B0604020202020204" pitchFamily="34" charset="0"/>
                <a:cs typeface="Arial" panose="020B0604020202020204" pitchFamily="34" charset="0"/>
              </a:rPr>
              <a:t>COMMUNITY FACILITIES</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4329657" y="1220280"/>
            <a:ext cx="2468771" cy="681499"/>
          </a:xfrm>
          <a:prstGeom prst="rect">
            <a:avLst/>
          </a:prstGeom>
          <a:solidFill>
            <a:schemeClr val="accent3">
              <a:lumMod val="60000"/>
              <a:lumOff val="40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NEIGHBOURHOOD </a:t>
            </a:r>
          </a:p>
          <a:p>
            <a:r>
              <a:rPr lang="en-GB" sz="2000" b="1" dirty="0">
                <a:latin typeface="Arial" panose="020B0604020202020204" pitchFamily="34" charset="0"/>
                <a:cs typeface="Arial" panose="020B0604020202020204" pitchFamily="34" charset="0"/>
              </a:rPr>
              <a:t>PLAN PROPOSAL</a:t>
            </a:r>
          </a:p>
        </p:txBody>
      </p:sp>
    </p:spTree>
    <p:extLst>
      <p:ext uri="{BB962C8B-B14F-4D97-AF65-F5344CB8AC3E}">
        <p14:creationId xmlns:p14="http://schemas.microsoft.com/office/powerpoint/2010/main" val="40467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0373" y="1167348"/>
            <a:ext cx="2435584" cy="373722"/>
          </a:xfrm>
          <a:prstGeom prst="rect">
            <a:avLst/>
          </a:prstGeom>
          <a:solidFill>
            <a:schemeClr val="bg1">
              <a:lumMod val="85000"/>
            </a:schemeClr>
          </a:solidFill>
          <a:ln>
            <a:solidFill>
              <a:schemeClr val="tx1"/>
            </a:solidFill>
          </a:ln>
        </p:spPr>
        <p:txBody>
          <a:bodyPr wrap="none" lIns="65309" tIns="32654" rIns="65309" bIns="32654" rtlCol="0">
            <a:spAutoFit/>
          </a:bodyPr>
          <a:lstStyle/>
          <a:p>
            <a:r>
              <a:rPr lang="en-GB" sz="2000" b="1" dirty="0">
                <a:latin typeface="Arial" panose="020B0604020202020204" pitchFamily="34" charset="0"/>
                <a:cs typeface="Arial" panose="020B0604020202020204" pitchFamily="34" charset="0"/>
              </a:rPr>
              <a:t>CONSIDERATIONS</a:t>
            </a:r>
          </a:p>
        </p:txBody>
      </p:sp>
      <p:sp>
        <p:nvSpPr>
          <p:cNvPr id="12" name="TextBox 11"/>
          <p:cNvSpPr txBox="1"/>
          <p:nvPr/>
        </p:nvSpPr>
        <p:spPr>
          <a:xfrm>
            <a:off x="4288105" y="1162405"/>
            <a:ext cx="2235084" cy="619944"/>
          </a:xfrm>
          <a:prstGeom prst="rect">
            <a:avLst/>
          </a:prstGeom>
          <a:solidFill>
            <a:schemeClr val="accent3">
              <a:lumMod val="60000"/>
              <a:lumOff val="40000"/>
            </a:schemeClr>
          </a:solidFill>
          <a:ln>
            <a:solidFill>
              <a:schemeClr val="tx1"/>
            </a:solidFill>
          </a:ln>
        </p:spPr>
        <p:txBody>
          <a:bodyPr wrap="none" lIns="65309" tIns="32654" rIns="65309" bIns="32654" rtlCol="0">
            <a:spAutoFit/>
          </a:bodyPr>
          <a:lstStyle/>
          <a:p>
            <a:r>
              <a:rPr lang="en-GB" b="1" dirty="0">
                <a:latin typeface="Arial" panose="020B0604020202020204" pitchFamily="34" charset="0"/>
                <a:cs typeface="Arial" panose="020B0604020202020204" pitchFamily="34" charset="0"/>
              </a:rPr>
              <a:t>NEIGHBOURHOOD </a:t>
            </a:r>
          </a:p>
          <a:p>
            <a:r>
              <a:rPr lang="en-GB" b="1" dirty="0">
                <a:latin typeface="Arial" panose="020B0604020202020204" pitchFamily="34" charset="0"/>
                <a:cs typeface="Arial" panose="020B0604020202020204" pitchFamily="34" charset="0"/>
              </a:rPr>
              <a:t>PLAN PROPOSAL</a:t>
            </a:r>
          </a:p>
        </p:txBody>
      </p:sp>
      <p:sp>
        <p:nvSpPr>
          <p:cNvPr id="13" name="TextBox 12"/>
          <p:cNvSpPr txBox="1"/>
          <p:nvPr/>
        </p:nvSpPr>
        <p:spPr>
          <a:xfrm>
            <a:off x="171043" y="7036898"/>
            <a:ext cx="2563690" cy="1881828"/>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GB" sz="1000" b="1" dirty="0">
                <a:latin typeface="Arial" panose="020B0604020202020204" pitchFamily="34" charset="0"/>
                <a:cs typeface="Arial" panose="020B0604020202020204" pitchFamily="34" charset="0"/>
              </a:rPr>
              <a:t>WILTSHIRE’S CORE POLICIES </a:t>
            </a:r>
          </a:p>
          <a:p>
            <a:pPr marL="100800" indent="-100800">
              <a:buFont typeface="Arial" panose="020B0604020202020204" pitchFamily="34" charset="0"/>
              <a:buChar char="•"/>
            </a:pPr>
            <a:r>
              <a:rPr lang="en-GB" sz="900" b="1" dirty="0">
                <a:latin typeface="+mj-lt"/>
                <a:cs typeface="Arial" panose="020B0604020202020204" pitchFamily="34" charset="0"/>
              </a:rPr>
              <a:t>3 – </a:t>
            </a:r>
            <a:r>
              <a:rPr lang="en-GB" sz="900" dirty="0">
                <a:latin typeface="+mj-lt"/>
                <a:cs typeface="Arial" panose="020B0604020202020204" pitchFamily="34" charset="0"/>
              </a:rPr>
              <a:t>Requires all new development “to provide for the necessary on-site and, where appropriate, off-site infrastructure requirements arising from the proposal”, with priority given to “essential infrastructure” which includes “telecommunications facilities, including fibre-optic superfast broadband connectivity services, to serve local communities and the business community”</a:t>
            </a:r>
            <a:r>
              <a:rPr lang="en-GB" sz="900" dirty="0" smtClean="0">
                <a:latin typeface="+mj-lt"/>
                <a:cs typeface="Arial" panose="020B0604020202020204" pitchFamily="34" charset="0"/>
              </a:rPr>
              <a:t>.</a:t>
            </a:r>
          </a:p>
          <a:p>
            <a:pPr marL="171450" indent="-171450">
              <a:buFont typeface="Arial"/>
              <a:buChar char="•"/>
            </a:pPr>
            <a:r>
              <a:rPr lang="en-GB" sz="900" dirty="0"/>
              <a:t>4 – Helping to build resilient communities</a:t>
            </a:r>
          </a:p>
          <a:p>
            <a:pPr marL="171450" indent="-171450">
              <a:buFont typeface="Arial"/>
              <a:buChar char="•"/>
            </a:pPr>
            <a:r>
              <a:rPr lang="en-GB" sz="900" dirty="0"/>
              <a:t>40 – Protection for local businesses – e.g. Hotels, B&amp;Bs and guest </a:t>
            </a:r>
            <a:r>
              <a:rPr lang="en-GB" sz="900" dirty="0" smtClean="0"/>
              <a:t>houses</a:t>
            </a:r>
          </a:p>
        </p:txBody>
      </p:sp>
      <p:sp>
        <p:nvSpPr>
          <p:cNvPr id="14" name="TextBox 13"/>
          <p:cNvSpPr txBox="1"/>
          <p:nvPr/>
        </p:nvSpPr>
        <p:spPr>
          <a:xfrm>
            <a:off x="85383" y="5092776"/>
            <a:ext cx="1912047" cy="1758717"/>
          </a:xfrm>
          <a:prstGeom prst="rect">
            <a:avLst/>
          </a:prstGeom>
          <a:solidFill>
            <a:schemeClr val="bg1">
              <a:lumMod val="85000"/>
            </a:schemeClr>
          </a:solidFill>
          <a:ln>
            <a:solidFill>
              <a:schemeClr val="tx1"/>
            </a:solidFill>
          </a:ln>
        </p:spPr>
        <p:txBody>
          <a:bodyPr wrap="square" lIns="65309" tIns="32654" rIns="65309" bIns="32654" rtlCol="0">
            <a:spAutoFit/>
          </a:bodyPr>
          <a:lstStyle/>
          <a:p>
            <a:pPr algn="ctr"/>
            <a:r>
              <a:rPr lang="en-US" sz="1000" b="1" dirty="0">
                <a:latin typeface="Arial" panose="020B0604020202020204" pitchFamily="34" charset="0"/>
                <a:cs typeface="Arial" panose="020B0604020202020204" pitchFamily="34" charset="0"/>
              </a:rPr>
              <a:t>EVIDENCE WE’VE GATHERED  </a:t>
            </a:r>
            <a:endParaRPr lang="en-GB" sz="1000" b="1"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900" dirty="0" smtClean="0">
                <a:latin typeface="+mj-lt"/>
                <a:cs typeface="Arial" panose="020B0604020202020204" pitchFamily="34" charset="0"/>
              </a:rPr>
              <a:t>Initial engagement survey</a:t>
            </a:r>
          </a:p>
          <a:p>
            <a:pPr marL="97200" indent="-97200">
              <a:buFont typeface="Arial" panose="020B0604020202020204" pitchFamily="34" charset="0"/>
              <a:buChar char="•"/>
            </a:pPr>
            <a:r>
              <a:rPr lang="en-GB" sz="900" dirty="0" smtClean="0">
                <a:latin typeface="+mj-lt"/>
                <a:cs typeface="Arial" panose="020B0604020202020204" pitchFamily="34" charset="0"/>
              </a:rPr>
              <a:t>Housing Needs Assessment </a:t>
            </a:r>
          </a:p>
          <a:p>
            <a:pPr marL="97200" indent="-97200">
              <a:buFont typeface="Arial" panose="020B0604020202020204" pitchFamily="34" charset="0"/>
              <a:buChar char="•"/>
            </a:pPr>
            <a:r>
              <a:rPr lang="en-GB" sz="900" dirty="0" smtClean="0">
                <a:latin typeface="+mj-lt"/>
                <a:cs typeface="Arial" panose="020B0604020202020204" pitchFamily="34" charset="0"/>
              </a:rPr>
              <a:t>Community </a:t>
            </a:r>
            <a:r>
              <a:rPr lang="en-GB" sz="900" dirty="0" smtClean="0">
                <a:cs typeface="Arial" panose="020B0604020202020204" pitchFamily="34" charset="0"/>
              </a:rPr>
              <a:t>Focus </a:t>
            </a:r>
            <a:r>
              <a:rPr lang="en-GB" sz="900" dirty="0">
                <a:cs typeface="Arial" panose="020B0604020202020204" pitchFamily="34" charset="0"/>
              </a:rPr>
              <a:t>Group </a:t>
            </a:r>
            <a:r>
              <a:rPr lang="mr-IN" sz="900" dirty="0">
                <a:cs typeface="Arial" panose="020B0604020202020204" pitchFamily="34" charset="0"/>
              </a:rPr>
              <a:t>–</a:t>
            </a:r>
            <a:r>
              <a:rPr lang="en-GB" sz="900" dirty="0">
                <a:cs typeface="Arial" panose="020B0604020202020204" pitchFamily="34" charset="0"/>
              </a:rPr>
              <a:t> questionnaires relating to the idea of a “village shop/community </a:t>
            </a:r>
            <a:r>
              <a:rPr lang="en-GB" sz="900" dirty="0" smtClean="0">
                <a:cs typeface="Arial" panose="020B0604020202020204" pitchFamily="34" charset="0"/>
              </a:rPr>
              <a:t>hub.</a:t>
            </a:r>
          </a:p>
          <a:p>
            <a:pPr marL="97200" indent="-97200">
              <a:buFont typeface="Arial" panose="020B0604020202020204" pitchFamily="34" charset="0"/>
              <a:buChar char="•"/>
            </a:pPr>
            <a:r>
              <a:rPr lang="en-GB" sz="900" dirty="0" smtClean="0">
                <a:cs typeface="Arial" panose="020B0604020202020204" pitchFamily="34" charset="0"/>
              </a:rPr>
              <a:t>Interviews with local businesses to understand needs</a:t>
            </a:r>
            <a:endParaRPr lang="en-GB" sz="900" dirty="0">
              <a:latin typeface="+mj-lt"/>
              <a:cs typeface="Arial" panose="020B0604020202020204" pitchFamily="34" charset="0"/>
            </a:endParaRPr>
          </a:p>
          <a:p>
            <a:pPr marL="97200" indent="-97200">
              <a:buFont typeface="Arial" panose="020B0604020202020204" pitchFamily="34" charset="0"/>
              <a:buChar char="•"/>
            </a:pPr>
            <a:r>
              <a:rPr lang="en-GB" sz="900" dirty="0">
                <a:latin typeface="+mj-lt"/>
                <a:cs typeface="Arial" panose="020B0604020202020204" pitchFamily="34" charset="0"/>
              </a:rPr>
              <a:t>Wiltshire Council – Online programme</a:t>
            </a:r>
          </a:p>
          <a:p>
            <a:pPr marL="97200" indent="-97200">
              <a:buFont typeface="Arial" panose="020B0604020202020204" pitchFamily="34" charset="0"/>
              <a:buChar char="•"/>
            </a:pPr>
            <a:r>
              <a:rPr lang="en-GB" sz="900" dirty="0" err="1">
                <a:latin typeface="+mj-lt"/>
                <a:cs typeface="Arial" panose="020B0604020202020204" pitchFamily="34" charset="0"/>
              </a:rPr>
              <a:t>Gigaclear</a:t>
            </a:r>
            <a:r>
              <a:rPr lang="en-GB" sz="900" dirty="0">
                <a:latin typeface="+mj-lt"/>
                <a:cs typeface="Arial" panose="020B0604020202020204" pitchFamily="34" charset="0"/>
              </a:rPr>
              <a:t> </a:t>
            </a:r>
          </a:p>
        </p:txBody>
      </p:sp>
      <p:sp>
        <p:nvSpPr>
          <p:cNvPr id="20" name="TextBox 19"/>
          <p:cNvSpPr txBox="1"/>
          <p:nvPr/>
        </p:nvSpPr>
        <p:spPr>
          <a:xfrm>
            <a:off x="4054869" y="1882029"/>
            <a:ext cx="2720005" cy="2020327"/>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r>
              <a:rPr lang="en-GB" sz="1000" b="1" dirty="0">
                <a:latin typeface="Arial" panose="020B0604020202020204" pitchFamily="34" charset="0"/>
                <a:ea typeface="Times New Roman"/>
                <a:cs typeface="Arial" panose="020B0604020202020204" pitchFamily="34" charset="0"/>
              </a:rPr>
              <a:t>NEIGHBOURHOOD PLAN POLICIES</a:t>
            </a:r>
          </a:p>
          <a:p>
            <a:pPr marL="97200" indent="-97200">
              <a:buFont typeface="Arial" panose="020B0604020202020204" pitchFamily="34" charset="0"/>
              <a:buChar char="•"/>
            </a:pPr>
            <a:r>
              <a:rPr lang="en-GB" sz="900" b="1" dirty="0">
                <a:ea typeface="Times New Roman"/>
                <a:cs typeface="Arial" panose="020B0604020202020204" pitchFamily="34" charset="0"/>
              </a:rPr>
              <a:t>IT4: </a:t>
            </a:r>
            <a:r>
              <a:rPr lang="en-GB" sz="900" dirty="0">
                <a:ea typeface="Times New Roman"/>
                <a:cs typeface="Arial" panose="020B0604020202020204" pitchFamily="34" charset="0"/>
              </a:rPr>
              <a:t>Broadband – clarifies that the developers must deliver fibre-to-the-premises for any new dwellings or business premises in the parish.</a:t>
            </a:r>
          </a:p>
          <a:p>
            <a:pPr marL="97200" indent="-97200">
              <a:buFont typeface="Arial" panose="020B0604020202020204" pitchFamily="34" charset="0"/>
              <a:buChar char="•"/>
            </a:pPr>
            <a:r>
              <a:rPr lang="en-GB" sz="900" b="1" dirty="0">
                <a:ea typeface="Times New Roman"/>
                <a:cs typeface="Arial" panose="020B0604020202020204" pitchFamily="34" charset="0"/>
              </a:rPr>
              <a:t>IT5: </a:t>
            </a:r>
            <a:r>
              <a:rPr lang="en-GB" sz="900" dirty="0">
                <a:ea typeface="Times New Roman"/>
                <a:cs typeface="Arial" panose="020B0604020202020204" pitchFamily="34" charset="0"/>
              </a:rPr>
              <a:t>Mobile Communications - Proposals which seek the improvement and expansion of the electronic communications </a:t>
            </a:r>
            <a:r>
              <a:rPr lang="en-GB" sz="900" dirty="0" smtClean="0">
                <a:ea typeface="Times New Roman"/>
                <a:cs typeface="Arial" panose="020B0604020202020204" pitchFamily="34" charset="0"/>
              </a:rPr>
              <a:t>network. Together with IT4, this supports local businesses and home workers</a:t>
            </a:r>
            <a:endParaRPr lang="en-GB" sz="900" dirty="0">
              <a:ea typeface="Times New Roman"/>
              <a:cs typeface="Arial" panose="020B0604020202020204" pitchFamily="34" charset="0"/>
            </a:endParaRPr>
          </a:p>
          <a:p>
            <a:pPr marL="97200" indent="-97200">
              <a:buFont typeface="Arial" panose="020B0604020202020204" pitchFamily="34" charset="0"/>
              <a:buChar char="•"/>
            </a:pPr>
            <a:r>
              <a:rPr lang="en-GB" sz="900" b="1" dirty="0" smtClean="0">
                <a:ea typeface="Times New Roman"/>
                <a:cs typeface="Arial" panose="020B0604020202020204" pitchFamily="34" charset="0"/>
              </a:rPr>
              <a:t>DD1: </a:t>
            </a:r>
            <a:r>
              <a:rPr lang="en-GB" sz="900" dirty="0" smtClean="0">
                <a:ea typeface="Times New Roman"/>
                <a:cs typeface="Arial" panose="020B0604020202020204" pitchFamily="34" charset="0"/>
              </a:rPr>
              <a:t>Tuners Lane and </a:t>
            </a:r>
            <a:r>
              <a:rPr lang="en-GB" sz="900" b="1" dirty="0" smtClean="0">
                <a:ea typeface="Times New Roman"/>
                <a:cs typeface="Arial" panose="020B0604020202020204" pitchFamily="34" charset="0"/>
              </a:rPr>
              <a:t>DD2f: </a:t>
            </a:r>
            <a:r>
              <a:rPr lang="en-GB" sz="900" dirty="0" smtClean="0">
                <a:ea typeface="Times New Roman"/>
                <a:cs typeface="Arial" panose="020B0604020202020204" pitchFamily="34" charset="0"/>
              </a:rPr>
              <a:t>Windfall Housing address the affordability issues for local people as potential employees</a:t>
            </a:r>
          </a:p>
          <a:p>
            <a:pPr marL="97200" indent="-97200">
              <a:buFont typeface="Arial" panose="020B0604020202020204" pitchFamily="34" charset="0"/>
              <a:buChar char="•"/>
            </a:pPr>
            <a:r>
              <a:rPr lang="en-GB" sz="900" dirty="0" smtClean="0">
                <a:ea typeface="Times New Roman"/>
                <a:cs typeface="Arial" panose="020B0604020202020204" pitchFamily="34" charset="0"/>
              </a:rPr>
              <a:t>DD2: Windfall Housing supports individuals wishing to offer holiday accommodation, should there be an identified need</a:t>
            </a:r>
            <a:endParaRPr lang="en-GB" sz="900" dirty="0">
              <a:ea typeface="Times New Roman"/>
              <a:cs typeface="Arial" panose="020B0604020202020204" pitchFamily="34" charset="0"/>
            </a:endParaRPr>
          </a:p>
        </p:txBody>
      </p:sp>
      <p:sp>
        <p:nvSpPr>
          <p:cNvPr id="22" name="TextBox 21"/>
          <p:cNvSpPr txBox="1"/>
          <p:nvPr/>
        </p:nvSpPr>
        <p:spPr>
          <a:xfrm>
            <a:off x="3405443" y="7719986"/>
            <a:ext cx="2479366" cy="1327830"/>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US" sz="1000" b="1" dirty="0">
                <a:latin typeface="Arial" panose="020B0604020202020204" pitchFamily="34" charset="0"/>
                <a:ea typeface="Times New Roman"/>
                <a:cs typeface="Arial" panose="020B0604020202020204" pitchFamily="34" charset="0"/>
              </a:rPr>
              <a:t>Existing cover</a:t>
            </a:r>
            <a:endParaRPr lang="en-GB" sz="1000" b="1" dirty="0">
              <a:latin typeface="Arial" panose="020B0604020202020204" pitchFamily="34" charset="0"/>
              <a:ea typeface="Times New Roman"/>
              <a:cs typeface="Arial" panose="020B0604020202020204" pitchFamily="34" charset="0"/>
            </a:endParaRPr>
          </a:p>
          <a:p>
            <a:pPr marL="147600" indent="-126000">
              <a:buFont typeface="Arial" panose="020B0604020202020204" pitchFamily="34" charset="0"/>
              <a:buChar char="•"/>
            </a:pPr>
            <a:r>
              <a:rPr lang="en-GB" sz="900" dirty="0" err="1">
                <a:latin typeface="+mj-lt"/>
                <a:cs typeface="Arial" panose="020B0604020202020204" pitchFamily="34" charset="0"/>
              </a:rPr>
              <a:t>Gigaclear</a:t>
            </a:r>
            <a:r>
              <a:rPr lang="en-GB" sz="900" dirty="0">
                <a:latin typeface="+mj-lt"/>
                <a:cs typeface="Arial" panose="020B0604020202020204" pitchFamily="34" charset="0"/>
              </a:rPr>
              <a:t> has been contracted by Wiltshire Council to deliver a new ultrafast fibre-to-premises broadband network to more than 5,500 properties in Wiltshire as part of the Wiltshire Online Programme. Work has already begun in Crudwell – This will provide homeowners with the opportunity to purchase fibre-to-the-premises.</a:t>
            </a:r>
            <a:endParaRPr lang="en-GB" sz="900" b="1" dirty="0">
              <a:latin typeface="+mj-lt"/>
              <a:cs typeface="Arial" panose="020B0604020202020204" pitchFamily="34" charset="0"/>
            </a:endParaRPr>
          </a:p>
        </p:txBody>
      </p:sp>
      <p:sp>
        <p:nvSpPr>
          <p:cNvPr id="15" name="Bent-Up Arrow 14"/>
          <p:cNvSpPr/>
          <p:nvPr/>
        </p:nvSpPr>
        <p:spPr>
          <a:xfrm rot="10800000" flipH="1">
            <a:off x="2063121" y="3293532"/>
            <a:ext cx="458956" cy="548250"/>
          </a:xfrm>
          <a:prstGeom prst="bentUpArrow">
            <a:avLst>
              <a:gd name="adj1" fmla="val 37967"/>
              <a:gd name="adj2" fmla="val 24184"/>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v</a:t>
            </a:r>
            <a:endParaRPr lang="en-US" dirty="0"/>
          </a:p>
        </p:txBody>
      </p:sp>
      <p:sp>
        <p:nvSpPr>
          <p:cNvPr id="18" name="TextBox 17"/>
          <p:cNvSpPr txBox="1"/>
          <p:nvPr/>
        </p:nvSpPr>
        <p:spPr>
          <a:xfrm>
            <a:off x="85383" y="1760894"/>
            <a:ext cx="1977737" cy="3065275"/>
          </a:xfrm>
          <a:prstGeom prst="rect">
            <a:avLst/>
          </a:prstGeom>
          <a:solidFill>
            <a:schemeClr val="bg1">
              <a:lumMod val="85000"/>
            </a:schemeClr>
          </a:solidFill>
          <a:ln>
            <a:solidFill>
              <a:schemeClr val="tx1"/>
            </a:solidFill>
          </a:ln>
        </p:spPr>
        <p:txBody>
          <a:bodyPr wrap="square" lIns="65309" tIns="32654" rIns="65309" bIns="32654" rtlCol="0">
            <a:normAutofit fontScale="92500" lnSpcReduction="10000"/>
          </a:bodyPr>
          <a:lstStyle/>
          <a:p>
            <a:pPr marL="326546" indent="-163273" algn="ctr"/>
            <a:r>
              <a:rPr lang="en-GB" sz="1000" b="1" dirty="0" smtClean="0">
                <a:latin typeface="Arial" panose="020B0604020202020204" pitchFamily="34" charset="0"/>
                <a:cs typeface="Arial" panose="020B0604020202020204" pitchFamily="34" charset="0"/>
              </a:rPr>
              <a:t>VIEWS OF COMMUNITY AND LOCAL BUSINESSES</a:t>
            </a:r>
            <a:endParaRPr lang="en-GB" sz="700" dirty="0">
              <a:latin typeface="Arial" panose="020B0604020202020204" pitchFamily="34" charset="0"/>
              <a:cs typeface="Arial" panose="020B0604020202020204" pitchFamily="34" charset="0"/>
            </a:endParaRPr>
          </a:p>
          <a:p>
            <a:pPr marL="97200" indent="-97200">
              <a:buFont typeface="Arial" panose="020B0604020202020204" pitchFamily="34" charset="0"/>
              <a:buChar char="•"/>
            </a:pPr>
            <a:r>
              <a:rPr lang="en-GB" sz="1000" dirty="0" smtClean="0">
                <a:latin typeface="+mj-lt"/>
                <a:cs typeface="Arial" panose="020B0604020202020204" pitchFamily="34" charset="0"/>
              </a:rPr>
              <a:t>Local economy is considered important, including protecting &amp; expanding Kemble Business Park, supporting local businesses and those working from home.</a:t>
            </a:r>
          </a:p>
          <a:p>
            <a:pPr marL="97200" indent="-97200">
              <a:buFont typeface="Arial" panose="020B0604020202020204" pitchFamily="34" charset="0"/>
              <a:buChar char="•"/>
            </a:pPr>
            <a:r>
              <a:rPr lang="en-GB" sz="1000" dirty="0" smtClean="0">
                <a:latin typeface="+mj-lt"/>
                <a:cs typeface="Arial" panose="020B0604020202020204" pitchFamily="34" charset="0"/>
              </a:rPr>
              <a:t>Key issues for local businesses:</a:t>
            </a:r>
            <a:endParaRPr lang="en-GB" sz="1000" dirty="0">
              <a:latin typeface="+mj-lt"/>
              <a:cs typeface="Arial" panose="020B0604020202020204" pitchFamily="34" charset="0"/>
            </a:endParaRPr>
          </a:p>
          <a:p>
            <a:pPr marL="171450" indent="-171450">
              <a:buFont typeface="Courier New"/>
              <a:buChar char="o"/>
            </a:pPr>
            <a:r>
              <a:rPr lang="en-GB" sz="1000" dirty="0" smtClean="0">
                <a:latin typeface="+mj-lt"/>
                <a:cs typeface="Arial" panose="020B0604020202020204" pitchFamily="34" charset="0"/>
              </a:rPr>
              <a:t>Affordability of land/premises to rent due to rising costs as landowners sell. Fear of survival.</a:t>
            </a:r>
          </a:p>
          <a:p>
            <a:pPr marL="171450" indent="-171450">
              <a:buFont typeface="Courier New"/>
              <a:buChar char="o"/>
            </a:pPr>
            <a:r>
              <a:rPr lang="en-GB" sz="1000" dirty="0" smtClean="0">
                <a:latin typeface="+mj-lt"/>
                <a:cs typeface="Arial" panose="020B0604020202020204" pitchFamily="34" charset="0"/>
              </a:rPr>
              <a:t>Source of suitable employees, especially locals, who can afford to live and travel locally </a:t>
            </a:r>
            <a:r>
              <a:rPr lang="mr-IN" sz="1000" dirty="0" smtClean="0">
                <a:latin typeface="+mj-lt"/>
                <a:cs typeface="Arial" panose="020B0604020202020204" pitchFamily="34" charset="0"/>
              </a:rPr>
              <a:t>–</a:t>
            </a:r>
            <a:r>
              <a:rPr lang="en-GB" sz="1000" dirty="0" smtClean="0">
                <a:latin typeface="+mj-lt"/>
                <a:cs typeface="Arial" panose="020B0604020202020204" pitchFamily="34" charset="0"/>
              </a:rPr>
              <a:t> concern over cost of property</a:t>
            </a:r>
          </a:p>
          <a:p>
            <a:pPr marL="171450" indent="-171450">
              <a:buFont typeface="Courier New"/>
              <a:buChar char="o"/>
            </a:pPr>
            <a:r>
              <a:rPr lang="en-GB" sz="1000" dirty="0" smtClean="0">
                <a:latin typeface="+mj-lt"/>
                <a:cs typeface="Arial" panose="020B0604020202020204" pitchFamily="34" charset="0"/>
              </a:rPr>
              <a:t>Need for better information exchange; a local hub/forum for information</a:t>
            </a:r>
          </a:p>
          <a:p>
            <a:pPr marL="171450" indent="-171450">
              <a:buFont typeface="Courier New"/>
              <a:buChar char="o"/>
            </a:pPr>
            <a:r>
              <a:rPr lang="en-GB" sz="1000" dirty="0" smtClean="0">
                <a:latin typeface="+mj-lt"/>
                <a:cs typeface="Arial" panose="020B0604020202020204" pitchFamily="34" charset="0"/>
              </a:rPr>
              <a:t>Poor general understanding of needs of small rural businesses with some incoming residents who resent “mess, noise and smells” in their rural </a:t>
            </a:r>
            <a:r>
              <a:rPr lang="en-GB" sz="1000" dirty="0" err="1" smtClean="0">
                <a:latin typeface="+mj-lt"/>
                <a:cs typeface="Arial" panose="020B0604020202020204" pitchFamily="34" charset="0"/>
              </a:rPr>
              <a:t>idyl</a:t>
            </a:r>
            <a:endParaRPr lang="en-GB" sz="1000" dirty="0">
              <a:latin typeface="+mj-lt"/>
              <a:cs typeface="Arial" panose="020B0604020202020204" pitchFamily="34" charset="0"/>
            </a:endParaRPr>
          </a:p>
        </p:txBody>
      </p:sp>
      <p:sp>
        <p:nvSpPr>
          <p:cNvPr id="16" name="Bent-Up Arrow 15"/>
          <p:cNvSpPr/>
          <p:nvPr/>
        </p:nvSpPr>
        <p:spPr>
          <a:xfrm>
            <a:off x="2001056" y="4400171"/>
            <a:ext cx="591272" cy="872121"/>
          </a:xfrm>
          <a:prstGeom prst="bentUpArrow">
            <a:avLst>
              <a:gd name="adj1" fmla="val 25000"/>
              <a:gd name="adj2" fmla="val 24284"/>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Bent-Up Arrow 24"/>
          <p:cNvSpPr/>
          <p:nvPr/>
        </p:nvSpPr>
        <p:spPr>
          <a:xfrm rot="5400000">
            <a:off x="2787580" y="5478657"/>
            <a:ext cx="2534574" cy="435472"/>
          </a:xfrm>
          <a:prstGeom prst="bentUpArrow">
            <a:avLst>
              <a:gd name="adj1" fmla="val 39146"/>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Bent-Up Arrow 23"/>
          <p:cNvSpPr/>
          <p:nvPr/>
        </p:nvSpPr>
        <p:spPr>
          <a:xfrm rot="5400000">
            <a:off x="4261124" y="4792886"/>
            <a:ext cx="650249" cy="435471"/>
          </a:xfrm>
          <a:prstGeom prst="bentUpArrow">
            <a:avLst>
              <a:gd name="adj1" fmla="val 39146"/>
              <a:gd name="adj2" fmla="val 25000"/>
              <a:gd name="adj3" fmla="val 25000"/>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Box 20"/>
          <p:cNvSpPr txBox="1"/>
          <p:nvPr/>
        </p:nvSpPr>
        <p:spPr>
          <a:xfrm>
            <a:off x="4288105" y="4053920"/>
            <a:ext cx="2486769" cy="3405322"/>
          </a:xfrm>
          <a:prstGeom prst="rect">
            <a:avLst/>
          </a:prstGeom>
          <a:solidFill>
            <a:schemeClr val="accent3">
              <a:lumMod val="60000"/>
              <a:lumOff val="40000"/>
            </a:schemeClr>
          </a:solidFill>
          <a:ln>
            <a:solidFill>
              <a:schemeClr val="tx1"/>
            </a:solidFill>
          </a:ln>
        </p:spPr>
        <p:txBody>
          <a:bodyPr wrap="square" lIns="65309" tIns="32654" rIns="65309" bIns="32654" rtlCol="0">
            <a:spAutoFit/>
          </a:bodyPr>
          <a:lstStyle/>
          <a:p>
            <a:pPr marL="326546" indent="-163273" algn="ctr"/>
            <a:r>
              <a:rPr lang="en-GB" sz="1000" b="1" dirty="0" smtClean="0">
                <a:latin typeface="Arial" panose="020B0604020202020204" pitchFamily="34" charset="0"/>
                <a:ea typeface="Times New Roman"/>
                <a:cs typeface="Arial" panose="020B0604020202020204" pitchFamily="34" charset="0"/>
              </a:rPr>
              <a:t>Non-Statutory Projects</a:t>
            </a:r>
            <a:endParaRPr lang="en-GB" sz="1000" b="1" dirty="0">
              <a:latin typeface="Arial" panose="020B0604020202020204" pitchFamily="34" charset="0"/>
              <a:ea typeface="Times New Roman"/>
              <a:cs typeface="Arial" panose="020B0604020202020204" pitchFamily="34" charset="0"/>
            </a:endParaRPr>
          </a:p>
          <a:p>
            <a:pPr marL="147600" indent="-126000">
              <a:buFont typeface="Arial" panose="020B0604020202020204" pitchFamily="34" charset="0"/>
              <a:buChar char="•"/>
            </a:pPr>
            <a:r>
              <a:rPr lang="en-GB" sz="900" b="1" dirty="0" smtClean="0">
                <a:latin typeface="+mj-lt"/>
                <a:cs typeface="Arial" panose="020B0604020202020204" pitchFamily="34" charset="0"/>
              </a:rPr>
              <a:t>Community </a:t>
            </a:r>
            <a:r>
              <a:rPr lang="en-US" sz="900" b="1" dirty="0" smtClean="0"/>
              <a:t>Hub </a:t>
            </a:r>
            <a:r>
              <a:rPr lang="en-US" sz="900" dirty="0"/>
              <a:t>– NP Steering Group will work with the PC to look at this further. Subject to identification of site and business model, which ensures it’s long-term viability and does not impact </a:t>
            </a:r>
            <a:r>
              <a:rPr lang="en-US" sz="900" dirty="0" err="1"/>
              <a:t>unfavourably</a:t>
            </a:r>
            <a:r>
              <a:rPr lang="en-US" sz="900" dirty="0"/>
              <a:t> on other businesses or community assets within the parish. </a:t>
            </a:r>
            <a:r>
              <a:rPr lang="en-US" sz="900" dirty="0" smtClean="0"/>
              <a:t>Could include </a:t>
            </a:r>
            <a:r>
              <a:rPr lang="en-US" sz="900" dirty="0" err="1" smtClean="0"/>
              <a:t>WiFi</a:t>
            </a:r>
            <a:r>
              <a:rPr lang="en-US" sz="900" dirty="0" smtClean="0"/>
              <a:t> access, meeting space, shop, café, rentable general purpose space.</a:t>
            </a:r>
          </a:p>
          <a:p>
            <a:pPr marL="147600" indent="-126000">
              <a:buFont typeface="Arial" panose="020B0604020202020204" pitchFamily="34" charset="0"/>
              <a:buChar char="•"/>
            </a:pPr>
            <a:r>
              <a:rPr lang="en-US" sz="900" b="1" dirty="0" smtClean="0">
                <a:latin typeface="+mj-lt"/>
                <a:cs typeface="Arial" panose="020B0604020202020204" pitchFamily="34" charset="0"/>
              </a:rPr>
              <a:t>Kemble Airfield</a:t>
            </a:r>
            <a:r>
              <a:rPr lang="en-US" sz="900" dirty="0" smtClean="0">
                <a:latin typeface="+mj-lt"/>
                <a:cs typeface="Arial" panose="020B0604020202020204" pitchFamily="34" charset="0"/>
              </a:rPr>
              <a:t> </a:t>
            </a:r>
            <a:r>
              <a:rPr lang="mr-IN" sz="900" dirty="0" smtClean="0">
                <a:latin typeface="+mj-lt"/>
                <a:cs typeface="Arial" panose="020B0604020202020204" pitchFamily="34" charset="0"/>
              </a:rPr>
              <a:t>–</a:t>
            </a:r>
            <a:r>
              <a:rPr lang="en-US" sz="900" dirty="0" smtClean="0">
                <a:latin typeface="+mj-lt"/>
                <a:cs typeface="Arial" panose="020B0604020202020204" pitchFamily="34" charset="0"/>
              </a:rPr>
              <a:t> Residential development at Kemble Airfield would not accord with the Wilts Core Strategy (WCS)  BUT the WCS doesn’t currently include the Kemble Business Park amongst its designated “Principal Employment Areas”. This project would investigate with Wilts Council why that is and consider if the next draft of the </a:t>
            </a:r>
            <a:r>
              <a:rPr lang="en-US" sz="900" dirty="0" err="1" smtClean="0">
                <a:latin typeface="+mj-lt"/>
                <a:cs typeface="Arial" panose="020B0604020202020204" pitchFamily="34" charset="0"/>
              </a:rPr>
              <a:t>Crudwell</a:t>
            </a:r>
            <a:r>
              <a:rPr lang="en-US" sz="900" dirty="0" smtClean="0">
                <a:latin typeface="+mj-lt"/>
                <a:cs typeface="Arial" panose="020B0604020202020204" pitchFamily="34" charset="0"/>
              </a:rPr>
              <a:t> NP should protect the Kemble Business Park better</a:t>
            </a:r>
          </a:p>
          <a:p>
            <a:pPr marL="147600" indent="-126000">
              <a:buFont typeface="Arial" panose="020B0604020202020204" pitchFamily="34" charset="0"/>
              <a:buChar char="•"/>
            </a:pPr>
            <a:r>
              <a:rPr lang="en-US" sz="900" b="1" dirty="0" smtClean="0">
                <a:latin typeface="+mj-lt"/>
                <a:cs typeface="Arial" panose="020B0604020202020204" pitchFamily="34" charset="0"/>
              </a:rPr>
              <a:t>Public Transport </a:t>
            </a:r>
            <a:r>
              <a:rPr lang="mr-IN" sz="900" b="1" dirty="0" smtClean="0">
                <a:latin typeface="+mj-lt"/>
                <a:cs typeface="Arial" panose="020B0604020202020204" pitchFamily="34" charset="0"/>
              </a:rPr>
              <a:t>–</a:t>
            </a:r>
            <a:r>
              <a:rPr lang="en-US" sz="900" b="1" dirty="0" smtClean="0">
                <a:latin typeface="+mj-lt"/>
                <a:cs typeface="Arial" panose="020B0604020202020204" pitchFamily="34" charset="0"/>
              </a:rPr>
              <a:t> </a:t>
            </a:r>
            <a:r>
              <a:rPr lang="en-US" sz="900" dirty="0" smtClean="0">
                <a:latin typeface="+mj-lt"/>
                <a:cs typeface="Arial" panose="020B0604020202020204" pitchFamily="34" charset="0"/>
              </a:rPr>
              <a:t>Could investigate improvements to the local bus service to provide better connections with Kemble rail station and nearby towns </a:t>
            </a:r>
            <a:r>
              <a:rPr lang="mr-IN" sz="900" dirty="0" smtClean="0">
                <a:latin typeface="+mj-lt"/>
                <a:cs typeface="Arial" panose="020B0604020202020204" pitchFamily="34" charset="0"/>
              </a:rPr>
              <a:t>–</a:t>
            </a:r>
            <a:r>
              <a:rPr lang="en-US" sz="900" dirty="0" smtClean="0">
                <a:latin typeface="+mj-lt"/>
                <a:cs typeface="Arial" panose="020B0604020202020204" pitchFamily="34" charset="0"/>
              </a:rPr>
              <a:t> to reduce commuter traffic and improve mobility of local employees</a:t>
            </a:r>
            <a:endParaRPr lang="en-GB" sz="900" b="1" dirty="0">
              <a:latin typeface="+mj-lt"/>
              <a:cs typeface="Arial" panose="020B0604020202020204" pitchFamily="34" charset="0"/>
            </a:endParaRPr>
          </a:p>
        </p:txBody>
      </p:sp>
      <p:sp>
        <p:nvSpPr>
          <p:cNvPr id="23" name="TextBox 22"/>
          <p:cNvSpPr txBox="1"/>
          <p:nvPr/>
        </p:nvSpPr>
        <p:spPr>
          <a:xfrm>
            <a:off x="1997432" y="3841783"/>
            <a:ext cx="2371082" cy="558388"/>
          </a:xfrm>
          <a:prstGeom prst="rect">
            <a:avLst/>
          </a:prstGeom>
          <a:solidFill>
            <a:srgbClr val="62973B"/>
          </a:solidFill>
          <a:ln w="28575">
            <a:solidFill>
              <a:schemeClr val="tx1"/>
            </a:solidFill>
          </a:ln>
        </p:spPr>
        <p:txBody>
          <a:bodyPr wrap="square" lIns="65309" tIns="32654" rIns="65309" bIns="32654" rtlCol="0">
            <a:spAutoFit/>
          </a:bodyPr>
          <a:lstStyle/>
          <a:p>
            <a:pPr algn="ctr"/>
            <a:r>
              <a:rPr lang="en-US" sz="1600" dirty="0" smtClean="0">
                <a:latin typeface="Arial" panose="020B0604020202020204" pitchFamily="34" charset="0"/>
                <a:cs typeface="Arial" panose="020B0604020202020204" pitchFamily="34" charset="0"/>
              </a:rPr>
              <a:t>BUSINESS SUPPORT &amp; DEVELOPMENT</a:t>
            </a:r>
            <a:endParaRPr lang="en-GB" sz="1600" dirty="0">
              <a:latin typeface="Arial" panose="020B0604020202020204" pitchFamily="34" charset="0"/>
              <a:cs typeface="Arial" panose="020B0604020202020204" pitchFamily="34" charset="0"/>
            </a:endParaRPr>
          </a:p>
        </p:txBody>
      </p:sp>
      <p:sp>
        <p:nvSpPr>
          <p:cNvPr id="26" name="Bent-Up Arrow 25"/>
          <p:cNvSpPr/>
          <p:nvPr/>
        </p:nvSpPr>
        <p:spPr>
          <a:xfrm>
            <a:off x="2734733" y="4429105"/>
            <a:ext cx="581396" cy="3017513"/>
          </a:xfrm>
          <a:prstGeom prst="bentUpArrow">
            <a:avLst>
              <a:gd name="adj1" fmla="val 25000"/>
              <a:gd name="adj2" fmla="val 25520"/>
              <a:gd name="adj3" fmla="val 25000"/>
            </a:avLst>
          </a:prstGeom>
          <a:solidFill>
            <a:schemeClr val="bg1">
              <a:lumMod val="8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Bent-Up Arrow 26"/>
          <p:cNvSpPr/>
          <p:nvPr/>
        </p:nvSpPr>
        <p:spPr>
          <a:xfrm rot="5400000" flipH="1">
            <a:off x="3400522" y="3187437"/>
            <a:ext cx="873220" cy="435471"/>
          </a:xfrm>
          <a:prstGeom prst="bentUpArrow">
            <a:avLst>
              <a:gd name="adj1" fmla="val 39146"/>
              <a:gd name="adj2" fmla="val 25000"/>
              <a:gd name="adj3" fmla="val 32777"/>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Down Arrow 28"/>
          <p:cNvSpPr/>
          <p:nvPr/>
        </p:nvSpPr>
        <p:spPr>
          <a:xfrm>
            <a:off x="3500931" y="4429106"/>
            <a:ext cx="336200" cy="3272370"/>
          </a:xfrm>
          <a:prstGeom prst="downArrow">
            <a:avLst/>
          </a:prstGeom>
          <a:solidFill>
            <a:schemeClr val="accent3">
              <a:lumMod val="60000"/>
              <a:lumOff val="40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skd188256sdc.png"/>
          <p:cNvPicPr>
            <a:picLocks noChangeAspect="1"/>
          </p:cNvPicPr>
          <p:nvPr/>
        </p:nvPicPr>
        <p:blipFill>
          <a:blip r:embed="rId2" cstate="screen">
            <a:alphaModFix amt="60000"/>
            <a:extLst>
              <a:ext uri="{28A0092B-C50C-407E-A947-70E740481C1C}">
                <a14:useLocalDpi xmlns:a14="http://schemas.microsoft.com/office/drawing/2010/main"/>
              </a:ext>
            </a:extLst>
          </a:blip>
          <a:stretch>
            <a:fillRect/>
          </a:stretch>
        </p:blipFill>
        <p:spPr>
          <a:xfrm>
            <a:off x="2163861" y="2052592"/>
            <a:ext cx="1891008" cy="1620639"/>
          </a:xfrm>
          <a:prstGeom prst="rect">
            <a:avLst/>
          </a:prstGeom>
        </p:spPr>
      </p:pic>
    </p:spTree>
    <p:extLst>
      <p:ext uri="{BB962C8B-B14F-4D97-AF65-F5344CB8AC3E}">
        <p14:creationId xmlns:p14="http://schemas.microsoft.com/office/powerpoint/2010/main" val="10972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4658</TotalTime>
  <Words>4253</Words>
  <Application>Microsoft Macintosh PowerPoint</Application>
  <PresentationFormat>On-screen Show (4:3)</PresentationFormat>
  <Paragraphs>393</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Reg 14, Public Consultation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 14, Parish Council Review</dc:title>
  <dc:creator>Lynn Hamilton-Eddy</dc:creator>
  <cp:lastModifiedBy>Lynn Hamilton-Eddy</cp:lastModifiedBy>
  <cp:revision>79</cp:revision>
  <cp:lastPrinted>2018-11-30T15:09:37Z</cp:lastPrinted>
  <dcterms:created xsi:type="dcterms:W3CDTF">2018-11-26T15:03:11Z</dcterms:created>
  <dcterms:modified xsi:type="dcterms:W3CDTF">2018-12-07T14:06:10Z</dcterms:modified>
</cp:coreProperties>
</file>