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80" r:id="rId5"/>
    <p:sldId id="283" r:id="rId6"/>
    <p:sldId id="282" r:id="rId7"/>
    <p:sldId id="284" r:id="rId8"/>
    <p:sldId id="281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A07EB1-2374-C545-86B0-18A1097C6521}">
          <p14:sldIdLst>
            <p14:sldId id="256"/>
            <p14:sldId id="257"/>
            <p14:sldId id="259"/>
            <p14:sldId id="280"/>
            <p14:sldId id="283"/>
            <p14:sldId id="282"/>
            <p14:sldId id="284"/>
            <p14:sldId id="281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Section 2" id="{DF7061B9-B7AD-4A49-85F9-B766CDCBA6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A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8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7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1F43-95F6-504D-A667-AA794CE4A172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D47C-E2A3-EF46-B61A-6CCB03146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</a:t>
            </a:r>
            <a:r>
              <a:rPr lang="en-US" baseline="0" dirty="0" smtClean="0"/>
              <a:t> to talk generally about the NP, Steering Group and PC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D47C-E2A3-EF46-B61A-6CCB031463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Sian or Mike to tell the tale, RL NEED DATES FOR ALL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D47C-E2A3-EF46-B61A-6CCB031463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5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131C-4778-F543-82FE-69FA9015747D}" type="datetimeFigureOut">
              <a:rPr lang="en-US" smtClean="0"/>
              <a:t>09/08/19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7E11-3471-B040-95B8-7FDB217AA2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5" y="126367"/>
            <a:ext cx="5142865" cy="800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146" y="164466"/>
            <a:ext cx="1515351" cy="12258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3942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lan@my-crudwell.org" TargetMode="External"/><Relationship Id="rId3" Type="http://schemas.openxmlformats.org/officeDocument/2006/relationships/hyperlink" Target="http://www.my-crudwell.org/pla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3850"/>
            <a:ext cx="7772400" cy="1470025"/>
          </a:xfrm>
        </p:spPr>
        <p:txBody>
          <a:bodyPr/>
          <a:lstStyle/>
          <a:p>
            <a:r>
              <a:rPr lang="en-US" sz="2800" dirty="0" smtClean="0"/>
              <a:t>Crudwell Parish Council</a:t>
            </a:r>
            <a:br>
              <a:rPr lang="en-US" sz="2800" dirty="0" smtClean="0"/>
            </a:br>
            <a:r>
              <a:rPr lang="en-US" sz="2800" dirty="0" smtClean="0"/>
              <a:t>Neighbourhood Plan Update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433" y="5456322"/>
            <a:ext cx="6400800" cy="14016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Annual Parish Meeting</a:t>
            </a:r>
          </a:p>
          <a:p>
            <a:r>
              <a:rPr lang="en-US" sz="2800" dirty="0" smtClean="0"/>
              <a:t>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August 2019</a:t>
            </a:r>
            <a:endParaRPr lang="en-US" sz="2800" dirty="0"/>
          </a:p>
        </p:txBody>
      </p:sp>
      <p:pic>
        <p:nvPicPr>
          <p:cNvPr id="4" name="Picture 3" descr="Crudville.jpg"/>
          <p:cNvPicPr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3306">
            <a:off x="2365893" y="2017552"/>
            <a:ext cx="4443724" cy="3113497"/>
          </a:xfrm>
          <a:prstGeom prst="rect">
            <a:avLst/>
          </a:prstGeom>
          <a:ln>
            <a:noFill/>
          </a:ln>
          <a:effectLst>
            <a:glow rad="101600">
              <a:srgbClr val="9BBB59">
                <a:lumMod val="60000"/>
                <a:lumOff val="40000"/>
                <a:alpha val="75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19261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Reg 14 Feedback; Community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68 residents from the Crudwell community submitted representations.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75% Supported Policy DD1; Tuners Lane, 25% were opposed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98% supported all other policies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21 Residents made comments and suggestions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5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Reg 14 Comments </a:t>
            </a:r>
            <a:r>
              <a:rPr lang="mr-IN" dirty="0" smtClean="0"/>
              <a:t>–</a:t>
            </a:r>
            <a:r>
              <a:rPr lang="en-GB" dirty="0" smtClean="0"/>
              <a:t> Stakeholders (Statutory Bodies, developers)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64 representations were received from 4 Stakeholders including;</a:t>
            </a:r>
          </a:p>
          <a:p>
            <a:pPr lvl="2">
              <a:buFont typeface="Lucida Grande"/>
              <a:buChar char="-"/>
            </a:pPr>
            <a:r>
              <a:rPr lang="en-GB" dirty="0" smtClean="0"/>
              <a:t>Wiltshire Council; 38 Comments, no objections</a:t>
            </a:r>
          </a:p>
          <a:p>
            <a:pPr lvl="2">
              <a:buFont typeface="Lucida Grande"/>
              <a:buChar char="-"/>
            </a:pPr>
            <a:r>
              <a:rPr lang="en-GB" dirty="0" smtClean="0"/>
              <a:t>Developers; 26 Objections (19 from </a:t>
            </a:r>
            <a:r>
              <a:rPr lang="en-GB" dirty="0"/>
              <a:t>T</a:t>
            </a:r>
            <a:r>
              <a:rPr lang="en-GB" dirty="0" smtClean="0"/>
              <a:t>he Ridge)</a:t>
            </a:r>
          </a:p>
          <a:p>
            <a:pPr lvl="2">
              <a:buFont typeface="Lucida Grande"/>
              <a:buChar char="-"/>
            </a:pPr>
            <a:r>
              <a:rPr lang="en-GB" dirty="0" smtClean="0"/>
              <a:t>These developers </a:t>
            </a:r>
            <a:r>
              <a:rPr lang="en-GB" dirty="0"/>
              <a:t>representations were across the </a:t>
            </a:r>
            <a:r>
              <a:rPr lang="en-GB" dirty="0" smtClean="0"/>
              <a:t>board, only 4 directly referenced Policy DD1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9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732"/>
            <a:ext cx="8229600" cy="509737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Where we are now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We are now starting to prepare our next major stage; Preparation for Reg 16, This will mean:</a:t>
            </a:r>
          </a:p>
          <a:p>
            <a:pPr lvl="1"/>
            <a:r>
              <a:rPr lang="en-GB" dirty="0" smtClean="0"/>
              <a:t>Taking full account of and responding to all representations</a:t>
            </a:r>
          </a:p>
          <a:p>
            <a:pPr lvl="1"/>
            <a:r>
              <a:rPr lang="en-GB" dirty="0" smtClean="0"/>
              <a:t>Determining policy on 2026 or 2036 plan</a:t>
            </a:r>
          </a:p>
          <a:p>
            <a:pPr lvl="1"/>
            <a:r>
              <a:rPr lang="en-GB" dirty="0" smtClean="0"/>
              <a:t>A full review of all our policies and documentation</a:t>
            </a:r>
          </a:p>
          <a:p>
            <a:pPr lvl="1"/>
            <a:r>
              <a:rPr lang="en-GB" dirty="0" smtClean="0"/>
              <a:t>Ensuring that our housing site allocation/s are deliverable by 2026, this work will include;</a:t>
            </a:r>
          </a:p>
          <a:p>
            <a:pPr lvl="2"/>
            <a:r>
              <a:rPr lang="en-GB" dirty="0" smtClean="0"/>
              <a:t>An independent traffic survey</a:t>
            </a:r>
          </a:p>
          <a:p>
            <a:pPr lvl="2"/>
            <a:r>
              <a:rPr lang="en-GB" dirty="0" smtClean="0"/>
              <a:t>Further discussions with developers and landowners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85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Our Policy on 2026 vs. 2036 Neighbourhood Plan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advantages of continuing the plan to complete the 2026 Neighbourhood Plan 2026 </a:t>
            </a:r>
            <a:r>
              <a:rPr lang="en-GB" dirty="0" smtClean="0"/>
              <a:t>are as </a:t>
            </a:r>
            <a:r>
              <a:rPr lang="en-GB" dirty="0"/>
              <a:t>follows: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is the current NP end date so needs no new evidence </a:t>
            </a:r>
            <a:endParaRPr lang="en-GB" dirty="0"/>
          </a:p>
          <a:p>
            <a:pPr lvl="1">
              <a:buFont typeface="Wingdings" charset="2"/>
              <a:buChar char="Ø"/>
            </a:pPr>
            <a:r>
              <a:rPr lang="en-US" dirty="0"/>
              <a:t>It is the same as the Core Strategy </a:t>
            </a:r>
            <a:endParaRPr lang="en-GB" dirty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means we can get NP made quickly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dirty="0"/>
              <a:t>When NP is made, Crudwell will be safe </a:t>
            </a:r>
            <a:r>
              <a:rPr lang="en-US" dirty="0" smtClean="0"/>
              <a:t>from housing </a:t>
            </a:r>
            <a:r>
              <a:rPr lang="en-US" dirty="0"/>
              <a:t>applications even with only 3 years Housing Land Supply in North and West Wiltshire Housing Market Area.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Our current advice is to continue to complete the 2026 Neighbourhood </a:t>
            </a:r>
            <a:r>
              <a:rPr lang="en-US" dirty="0" smtClean="0"/>
              <a:t>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90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Our next steps; we will: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Determine approach to 2026 vs. 2036 Plan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Re-examine all representations and: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Ensure housing site/s are achievable, deliverable and sustainable by technical surveys (traffic, drainage etc.)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Re-examine housing needs/ number of sites allocated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Continue consultation with you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Recommend changes to the policies or maintain as is 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Formally respond to all who made representations</a:t>
            </a:r>
          </a:p>
          <a:p>
            <a:pPr marL="741600" lvl="1">
              <a:spcBef>
                <a:spcPts val="624"/>
              </a:spcBef>
              <a:buFont typeface="Wingdings" charset="2"/>
              <a:buChar char="Ø"/>
            </a:pPr>
            <a:r>
              <a:rPr lang="en-GB" dirty="0" smtClean="0"/>
              <a:t>Redraft the Neighbourhood Plan document set to produce Reg 16 version for submission to WC.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98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19-08-05 10.51.21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2" b="13152"/>
          <a:stretch>
            <a:fillRect/>
          </a:stretch>
        </p:blipFill>
        <p:spPr>
          <a:xfrm>
            <a:off x="657715" y="1323323"/>
            <a:ext cx="6320601" cy="3476087"/>
          </a:xfrm>
        </p:spPr>
      </p:pic>
      <p:sp>
        <p:nvSpPr>
          <p:cNvPr id="13" name="TextBox 12"/>
          <p:cNvSpPr txBox="1"/>
          <p:nvPr/>
        </p:nvSpPr>
        <p:spPr>
          <a:xfrm>
            <a:off x="882315" y="834600"/>
            <a:ext cx="449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Where we are now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7715" y="5293894"/>
            <a:ext cx="76333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Steering Group work plan						- Now and ongoing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More Consultations and Events					- Autumn/Winter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Reg 16 (submission to WC) &amp; Public Consultation 	- Autumn/Winter 2019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Examination (By a Planning Inspector) 			- Winter 2019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Referendum for Parishioners					- Spring/Summer 2020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98211" y="1517163"/>
            <a:ext cx="638815" cy="955360"/>
            <a:chOff x="5677660" y="1372027"/>
            <a:chExt cx="638815" cy="955360"/>
          </a:xfrm>
        </p:grpSpPr>
        <p:grpSp>
          <p:nvGrpSpPr>
            <p:cNvPr id="18" name="Group 17"/>
            <p:cNvGrpSpPr/>
            <p:nvPr/>
          </p:nvGrpSpPr>
          <p:grpSpPr>
            <a:xfrm>
              <a:off x="5677660" y="1372027"/>
              <a:ext cx="638815" cy="955360"/>
              <a:chOff x="4149160" y="2105693"/>
              <a:chExt cx="748071" cy="1119145"/>
            </a:xfrm>
          </p:grpSpPr>
          <p:sp>
            <p:nvSpPr>
              <p:cNvPr id="12" name="Punched Tape 11"/>
              <p:cNvSpPr/>
              <p:nvPr/>
            </p:nvSpPr>
            <p:spPr>
              <a:xfrm>
                <a:off x="4167979" y="2220751"/>
                <a:ext cx="729252" cy="485258"/>
              </a:xfrm>
              <a:prstGeom prst="flowChartPunchedTap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183631" y="2205092"/>
                <a:ext cx="0" cy="10197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149160" y="2105693"/>
                <a:ext cx="93588" cy="1165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9" name="Picture 1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297" y="1537944"/>
              <a:ext cx="259942" cy="260885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08000">
                  <a:alpha val="75000"/>
                </a:srgbClr>
              </a:glow>
            </a:effectLst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806356" y="4811868"/>
            <a:ext cx="3338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And What’s Next: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16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Keeping you informed: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Our Mailing List at: 	</a:t>
            </a:r>
            <a:r>
              <a:rPr lang="en-GB" sz="2400" dirty="0" smtClean="0">
                <a:hlinkClick r:id="rId2"/>
              </a:rPr>
              <a:t>plan</a:t>
            </a:r>
            <a:r>
              <a:rPr lang="en-GB" sz="2400" dirty="0">
                <a:hlinkClick r:id="rId2"/>
              </a:rPr>
              <a:t>@my-</a:t>
            </a:r>
            <a:r>
              <a:rPr lang="en-GB" sz="2400" dirty="0" smtClean="0">
                <a:hlinkClick r:id="rId2"/>
              </a:rPr>
              <a:t>crudwell.org</a:t>
            </a:r>
            <a:r>
              <a:rPr lang="en-GB" sz="2400" dirty="0" smtClean="0"/>
              <a:t> 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Our </a:t>
            </a:r>
            <a:r>
              <a:rPr lang="en-GB" sz="2400" dirty="0"/>
              <a:t>Website:		</a:t>
            </a:r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://www.my-crudwell.org/plan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Village Exhibitions and meetings</a:t>
            </a:r>
          </a:p>
          <a:p>
            <a:pPr lvl="1">
              <a:buFont typeface="Wingdings" charset="2"/>
              <a:buChar char="Ø"/>
            </a:pPr>
            <a:endParaRPr lang="en-GB" sz="2400" dirty="0"/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Finally; Any other Questions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41342" y="3729337"/>
            <a:ext cx="114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22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30"/>
            <a:ext cx="8229600" cy="4525963"/>
          </a:xfrm>
        </p:spPr>
        <p:txBody>
          <a:bodyPr/>
          <a:lstStyle/>
          <a:p>
            <a:r>
              <a:rPr lang="en-GB" dirty="0" smtClean="0"/>
              <a:t>A Community Hub for Crudwell?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Requirements for a shop/café and business/meeting facilities expressed in the NP Consultation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The PC authorised a Feasibility Study to look at the need for a Community Hub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The study has commenced and the following work has been done</a:t>
            </a:r>
            <a:r>
              <a:rPr lang="mr-IN" sz="2400" dirty="0" smtClean="0"/>
              <a:t>…</a:t>
            </a:r>
            <a:r>
              <a:rPr lang="en-US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954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32314"/>
          <a:stretch/>
        </p:blipFill>
        <p:spPr>
          <a:xfrm>
            <a:off x="3728820" y="698500"/>
            <a:ext cx="5224680" cy="2497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5" y="3750779"/>
            <a:ext cx="4040650" cy="28532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02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Community Hub Study Progress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Steering Group formed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Terms of reference agreed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Outline Spatial and artists designs prepared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Business Case in progress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Engagement with other Hubs, Horsley, Ide Hill, Hawkesbury Upton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Discussions with possible site owners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Engagement with The </a:t>
            </a:r>
            <a:r>
              <a:rPr lang="en-GB" dirty="0" err="1" smtClean="0"/>
              <a:t>Plunket</a:t>
            </a:r>
            <a:r>
              <a:rPr lang="en-GB" dirty="0" smtClean="0"/>
              <a:t> Foundation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30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55" y="1521300"/>
            <a:ext cx="5479110" cy="470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4010" y="1459212"/>
            <a:ext cx="114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147" y="3883818"/>
            <a:ext cx="2727103" cy="2936149"/>
          </a:xfrm>
          <a:prstGeom prst="rect">
            <a:avLst/>
          </a:prstGeom>
          <a:effectLst>
            <a:glow rad="101600">
              <a:srgbClr val="008000">
                <a:alpha val="75000"/>
              </a:srgbClr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782337"/>
          </a:xfrm>
        </p:spPr>
        <p:txBody>
          <a:bodyPr/>
          <a:lstStyle/>
          <a:p>
            <a:r>
              <a:rPr lang="en-GB" dirty="0" smtClean="0"/>
              <a:t>Any Questions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47875" y="5351893"/>
            <a:ext cx="761999" cy="648857"/>
          </a:xfrm>
          <a:prstGeom prst="rect">
            <a:avLst/>
          </a:prstGeom>
          <a:noFill/>
          <a:effectLst>
            <a:glow rad="25400">
              <a:srgbClr val="008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809874" y="5540374"/>
            <a:ext cx="3448273" cy="269876"/>
          </a:xfrm>
          <a:prstGeom prst="rightArrow">
            <a:avLst/>
          </a:prstGeom>
          <a:solidFill>
            <a:srgbClr val="15A705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80" y="1374157"/>
            <a:ext cx="8668672" cy="534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	Today’s Agenda </a:t>
            </a:r>
          </a:p>
          <a:p>
            <a:pPr lvl="1"/>
            <a:r>
              <a:rPr lang="en-US" sz="2400" dirty="0" smtClean="0"/>
              <a:t>Setting the scene								Pete </a:t>
            </a:r>
            <a:r>
              <a:rPr lang="en-US" sz="2400" dirty="0" err="1" smtClean="0"/>
              <a:t>Gilchreist</a:t>
            </a:r>
            <a:endParaRPr lang="en-US" sz="2400" dirty="0" smtClean="0"/>
          </a:p>
          <a:p>
            <a:pPr lvl="1"/>
            <a:r>
              <a:rPr lang="en-US" sz="2400" dirty="0" smtClean="0"/>
              <a:t>A brief history									</a:t>
            </a:r>
            <a:r>
              <a:rPr lang="en-US" sz="2400" dirty="0" smtClean="0"/>
              <a:t>Mike</a:t>
            </a:r>
            <a:endParaRPr lang="en-US" sz="2400" dirty="0" smtClean="0"/>
          </a:p>
          <a:p>
            <a:pPr lvl="1"/>
            <a:r>
              <a:rPr lang="en-US" sz="2400" dirty="0" smtClean="0"/>
              <a:t>The Steering Group members				</a:t>
            </a:r>
            <a:r>
              <a:rPr lang="en-US" sz="2400" dirty="0"/>
              <a:t>	</a:t>
            </a:r>
            <a:r>
              <a:rPr lang="en-US" sz="2400" dirty="0" smtClean="0"/>
              <a:t>Mike</a:t>
            </a:r>
            <a:endParaRPr lang="en-US" sz="2400" dirty="0" smtClean="0"/>
          </a:p>
          <a:p>
            <a:pPr lvl="1"/>
            <a:r>
              <a:rPr lang="en-US" sz="2400" dirty="0"/>
              <a:t>The Ridgeway Farm appeals impact			Mike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we have found out from </a:t>
            </a:r>
            <a:r>
              <a:rPr lang="en-US" sz="2400" dirty="0" smtClean="0"/>
              <a:t>you 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/>
              <a:t>	the Reg 14 consultation and feedback		Roy</a:t>
            </a:r>
          </a:p>
          <a:p>
            <a:pPr lvl="1"/>
            <a:r>
              <a:rPr lang="en-US" sz="2400" dirty="0"/>
              <a:t>Where we are </a:t>
            </a:r>
            <a:r>
              <a:rPr lang="en-US" sz="2400" dirty="0" smtClean="0"/>
              <a:t>now, decisions to be taken</a:t>
            </a:r>
            <a:r>
              <a:rPr lang="en-US" sz="2000" dirty="0"/>
              <a:t>		</a:t>
            </a:r>
            <a:r>
              <a:rPr lang="en-US" sz="2400" dirty="0" smtClean="0"/>
              <a:t>Roy</a:t>
            </a:r>
            <a:endParaRPr lang="en-US" sz="2400" dirty="0"/>
          </a:p>
          <a:p>
            <a:pPr lvl="1"/>
            <a:r>
              <a:rPr lang="en-US" sz="2400" dirty="0" smtClean="0"/>
              <a:t>Our forward </a:t>
            </a:r>
            <a:r>
              <a:rPr lang="en-US" sz="2400" dirty="0"/>
              <a:t>p</a:t>
            </a:r>
            <a:r>
              <a:rPr lang="en-US" sz="2400" dirty="0" smtClean="0"/>
              <a:t>lan to Reg </a:t>
            </a:r>
            <a:r>
              <a:rPr lang="en-US" sz="2400" dirty="0"/>
              <a:t>16 and next </a:t>
            </a:r>
            <a:r>
              <a:rPr lang="en-US" sz="2400" dirty="0" smtClean="0"/>
              <a:t>steps	Roy</a:t>
            </a:r>
          </a:p>
          <a:p>
            <a:pPr lvl="1"/>
            <a:r>
              <a:rPr lang="en-US" sz="2400" dirty="0" smtClean="0"/>
              <a:t>Keeping </a:t>
            </a:r>
            <a:r>
              <a:rPr lang="en-US" sz="2400" dirty="0"/>
              <a:t>you informed							Mike</a:t>
            </a:r>
          </a:p>
          <a:p>
            <a:pPr lvl="1"/>
            <a:r>
              <a:rPr lang="en-US" sz="2400" dirty="0" smtClean="0"/>
              <a:t>Any questions for the SG?.						Mike</a:t>
            </a:r>
          </a:p>
          <a:p>
            <a:pPr lvl="1"/>
            <a:r>
              <a:rPr lang="en-US" sz="2400" dirty="0" smtClean="0"/>
              <a:t>The Crudwell Community Hub Study			Roy/Mike</a:t>
            </a:r>
            <a:endParaRPr lang="en-US" sz="2400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0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23" y="1935987"/>
            <a:ext cx="7357377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previous Neighbourhood Plan </a:t>
            </a:r>
          </a:p>
          <a:p>
            <a:r>
              <a:rPr lang="en-US" sz="3000" dirty="0" smtClean="0"/>
              <a:t>On having no plan; the WC Ridgeway Farm Housing Site Allocation issue</a:t>
            </a:r>
          </a:p>
          <a:p>
            <a:r>
              <a:rPr lang="en-US" sz="3000" dirty="0" smtClean="0"/>
              <a:t>Neighbourhood Plan start-up</a:t>
            </a:r>
          </a:p>
          <a:p>
            <a:r>
              <a:rPr lang="en-US" sz="3000" dirty="0" smtClean="0"/>
              <a:t>Community Engagement</a:t>
            </a:r>
          </a:p>
          <a:p>
            <a:r>
              <a:rPr lang="en-US" sz="3000" dirty="0" smtClean="0"/>
              <a:t>The Focus Groups, consultation and reports</a:t>
            </a:r>
          </a:p>
          <a:p>
            <a:r>
              <a:rPr lang="en-US" sz="3000" dirty="0" smtClean="0"/>
              <a:t>The Reg 14 Consultation</a:t>
            </a:r>
          </a:p>
          <a:p>
            <a:r>
              <a:rPr lang="en-US" sz="3000" dirty="0" smtClean="0"/>
              <a:t>The Ridgeway Farm planning appeals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70623" y="1298477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Brief History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543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Sian Burke-Murphy 			</a:t>
            </a:r>
            <a:r>
              <a:rPr lang="en-US" dirty="0" smtClean="0"/>
              <a:t>-</a:t>
            </a:r>
            <a:r>
              <a:rPr lang="en-GB" dirty="0" smtClean="0"/>
              <a:t> Chair</a:t>
            </a:r>
          </a:p>
          <a:p>
            <a:r>
              <a:rPr lang="en-GB" dirty="0" smtClean="0"/>
              <a:t>Mike Credicott					- Parish Council Rep</a:t>
            </a:r>
          </a:p>
          <a:p>
            <a:r>
              <a:rPr lang="en-GB" dirty="0" smtClean="0"/>
              <a:t>Tristan Stevens					- Vice Chair</a:t>
            </a:r>
          </a:p>
          <a:p>
            <a:r>
              <a:rPr lang="en-GB" dirty="0" smtClean="0"/>
              <a:t>Clare Buxton					- Treasurer</a:t>
            </a:r>
          </a:p>
          <a:p>
            <a:r>
              <a:rPr lang="en-GB" dirty="0" smtClean="0"/>
              <a:t>Roy Lambley					- Secretary/PC</a:t>
            </a:r>
          </a:p>
          <a:p>
            <a:r>
              <a:rPr lang="en-GB" dirty="0" smtClean="0"/>
              <a:t>Mike Smith</a:t>
            </a:r>
          </a:p>
          <a:p>
            <a:r>
              <a:rPr lang="en-GB" dirty="0" smtClean="0"/>
              <a:t>Jenny Salter</a:t>
            </a:r>
          </a:p>
          <a:p>
            <a:r>
              <a:rPr lang="en-GB" dirty="0" smtClean="0"/>
              <a:t>Helena </a:t>
            </a:r>
            <a:r>
              <a:rPr lang="en-GB" dirty="0" err="1"/>
              <a:t>Evanson</a:t>
            </a:r>
            <a:r>
              <a:rPr lang="en-GB" dirty="0"/>
              <a:t>-Goddard </a:t>
            </a:r>
            <a:endParaRPr lang="en-GB" dirty="0" smtClean="0"/>
          </a:p>
          <a:p>
            <a:r>
              <a:rPr lang="en-GB" dirty="0" smtClean="0"/>
              <a:t>Stuart Miles (Consultant)	- Vision Planning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1895" y="847969"/>
            <a:ext cx="47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Your Steering Group Members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0540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alphaModFix amt="96000"/>
          </a:blip>
          <a:srcRect t="14326" b="14326"/>
          <a:stretch>
            <a:fillRect/>
          </a:stretch>
        </p:blipFill>
        <p:spPr>
          <a:xfrm>
            <a:off x="721895" y="1613573"/>
            <a:ext cx="8229600" cy="4525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The HSA Inspector:  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Needed to consider whether to allocate Ridgeway Farm (this would mean applications for housing on the site would no longer conflict with the development plan) </a:t>
            </a:r>
            <a:endParaRPr lang="en-GB" dirty="0"/>
          </a:p>
          <a:p>
            <a:pPr lvl="1">
              <a:buFont typeface="Wingdings" charset="2"/>
              <a:buChar char="Ø"/>
            </a:pPr>
            <a:r>
              <a:rPr lang="en-US" sz="3600" dirty="0"/>
              <a:t>H</a:t>
            </a:r>
            <a:r>
              <a:rPr lang="en-US" dirty="0"/>
              <a:t>e concluded that there was “no strategic imperative to identify sites on this location and that local needs can be met through an emerging Neighbourhood Plan” </a:t>
            </a:r>
            <a:endParaRPr lang="en-GB" dirty="0"/>
          </a:p>
          <a:p>
            <a:pPr lvl="1">
              <a:buFont typeface="Wingdings" charset="2"/>
              <a:buChar char="Ø"/>
            </a:pPr>
            <a:r>
              <a:rPr lang="en-US" dirty="0"/>
              <a:t>This means the site remains outside the development plan, it does not mean that no sites are needed to meet local needs.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82842" y="968285"/>
            <a:ext cx="4820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Ridgeway Farm HSA Appeal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010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6000"/>
          </a:blip>
          <a:srcRect t="14326" b="14326"/>
          <a:stretch>
            <a:fillRect/>
          </a:stretch>
        </p:blipFill>
        <p:spPr>
          <a:xfrm>
            <a:off x="721895" y="1613573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5683" y="882316"/>
            <a:ext cx="700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Ridgeway Farm Planning Appeal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1895" y="1778000"/>
            <a:ext cx="7325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Appeal against WC Planning </a:t>
            </a:r>
            <a:r>
              <a:rPr lang="en-GB" dirty="0" err="1" smtClean="0"/>
              <a:t>refesal</a:t>
            </a:r>
            <a:r>
              <a:rPr lang="en-GB" dirty="0" smtClean="0"/>
              <a:t> for an additional 36 dwellings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Refusal </a:t>
            </a:r>
            <a:r>
              <a:rPr lang="en-GB" dirty="0" smtClean="0"/>
              <a:t>by the Planning Inspector on the grounds that: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/>
              <a:t>He knew </a:t>
            </a:r>
            <a:r>
              <a:rPr lang="en-US" dirty="0"/>
              <a:t>that the site was outside defined limits of development in adopted development plan </a:t>
            </a:r>
            <a:endParaRPr lang="en-GB" dirty="0"/>
          </a:p>
          <a:p>
            <a:pPr marL="742950" lvl="1" indent="-285750">
              <a:buFont typeface="Wingdings" charset="2"/>
              <a:buChar char="q"/>
            </a:pPr>
            <a:r>
              <a:rPr lang="en-US" dirty="0"/>
              <a:t>Had to consider whether any other material considerations outweighed conflict with development plan, e.g. a housing shortage</a:t>
            </a:r>
            <a:r>
              <a:rPr lang="en-US" u="sng" dirty="0"/>
              <a:t>.</a:t>
            </a:r>
            <a:r>
              <a:rPr lang="en-US" dirty="0"/>
              <a:t> </a:t>
            </a:r>
            <a:endParaRPr lang="en-GB" dirty="0"/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/>
              <a:t>He concluded </a:t>
            </a:r>
            <a:r>
              <a:rPr lang="en-US" dirty="0"/>
              <a:t>that</a:t>
            </a:r>
            <a:r>
              <a:rPr lang="en-US" dirty="0" smtClean="0"/>
              <a:t>: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there </a:t>
            </a:r>
            <a:r>
              <a:rPr lang="en-US" dirty="0"/>
              <a:t>was no strategic housing shortage that would override conflict with the development plan; that the development would harm the character and appearance of the area and dismissed the appeal.</a:t>
            </a:r>
            <a:endParaRPr lang="en-GB" dirty="0"/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1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udville.jpg"/>
          <p:cNvPicPr/>
          <p:nvPr/>
        </p:nvPicPr>
        <p:blipFill rotWithShape="1">
          <a:blip r:embed="rId2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3306">
            <a:off x="2365893" y="2017552"/>
            <a:ext cx="4443724" cy="3113497"/>
          </a:xfrm>
          <a:prstGeom prst="rect">
            <a:avLst/>
          </a:prstGeom>
          <a:ln>
            <a:noFill/>
          </a:ln>
          <a:effectLst>
            <a:glow rad="101600">
              <a:srgbClr val="9BBB59">
                <a:lumMod val="60000"/>
                <a:lumOff val="40000"/>
                <a:alpha val="75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Appeals decisions mean;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That the work on the Neighbourhood plan has been recognised as advanced enough to deliver Crudwell’s housing needs to 2026.</a:t>
            </a:r>
          </a:p>
          <a:p>
            <a:pPr lvl="1">
              <a:buFont typeface="Wingdings" charset="2"/>
              <a:buChar char="Ø"/>
            </a:pPr>
            <a:r>
              <a:rPr lang="en-GB" dirty="0"/>
              <a:t>That the Neighbourhood Plan can </a:t>
            </a:r>
            <a:r>
              <a:rPr lang="en-GB" dirty="0" smtClean="0"/>
              <a:t>now re</a:t>
            </a:r>
            <a:r>
              <a:rPr lang="en-GB" dirty="0"/>
              <a:t>-commence its </a:t>
            </a:r>
            <a:r>
              <a:rPr lang="en-GB" dirty="0" smtClean="0"/>
              <a:t>work. 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If we fail to have the plan “made” there are risks of more developers’ planning applications succeeding in the future, these will be mitigated by the NP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66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98633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Reg 14 Consultation</a:t>
            </a:r>
          </a:p>
          <a:p>
            <a:pPr lvl="1"/>
            <a:r>
              <a:rPr lang="en-GB" dirty="0" smtClean="0"/>
              <a:t>The Draft Neighbourhood Plan</a:t>
            </a:r>
          </a:p>
          <a:p>
            <a:pPr marL="457200" lvl="1" indent="0">
              <a:buNone/>
            </a:pPr>
            <a:r>
              <a:rPr lang="en-GB" dirty="0" smtClean="0"/>
              <a:t>Consultation Activity </a:t>
            </a:r>
          </a:p>
          <a:p>
            <a:pPr marL="457200" lvl="1" indent="0">
              <a:buNone/>
            </a:pPr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November~ 1</a:t>
            </a:r>
            <a:r>
              <a:rPr lang="en-GB" baseline="30000" dirty="0" smtClean="0"/>
              <a:t>st</a:t>
            </a:r>
            <a:r>
              <a:rPr lang="en-GB" dirty="0" smtClean="0"/>
              <a:t> February:-</a:t>
            </a:r>
          </a:p>
          <a:p>
            <a:pPr lvl="2"/>
            <a:r>
              <a:rPr lang="en-GB" dirty="0" smtClean="0"/>
              <a:t>My Crudwell Web Site</a:t>
            </a:r>
          </a:p>
          <a:p>
            <a:pPr lvl="2"/>
            <a:r>
              <a:rPr lang="en-GB" dirty="0" smtClean="0"/>
              <a:t>3 Events over 100 attended</a:t>
            </a:r>
          </a:p>
          <a:p>
            <a:pPr lvl="2"/>
            <a:r>
              <a:rPr lang="en-GB" dirty="0" smtClean="0"/>
              <a:t>WOIC</a:t>
            </a:r>
          </a:p>
          <a:p>
            <a:pPr lvl="2"/>
            <a:r>
              <a:rPr lang="en-GB" dirty="0" smtClean="0"/>
              <a:t> 52 Mailing </a:t>
            </a:r>
            <a:r>
              <a:rPr lang="en-GB" dirty="0" smtClean="0"/>
              <a:t>List updates</a:t>
            </a:r>
          </a:p>
          <a:p>
            <a:pPr lvl="2"/>
            <a:r>
              <a:rPr lang="en-GB" dirty="0" smtClean="0"/>
              <a:t>NP Summary and Feedback Form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858" y="1409060"/>
            <a:ext cx="3127510" cy="1880805"/>
          </a:xfrm>
          <a:prstGeom prst="rect">
            <a:avLst/>
          </a:prstGeom>
        </p:spPr>
      </p:pic>
      <p:pic>
        <p:nvPicPr>
          <p:cNvPr id="5" name="Picture 4" descr="IMG_30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830" y="2154064"/>
            <a:ext cx="3028802" cy="227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59" y="2154064"/>
            <a:ext cx="3100774" cy="40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1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Reg 14 Consultation polices: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Three Housing Policies,</a:t>
            </a:r>
          </a:p>
          <a:p>
            <a:pPr lvl="2"/>
            <a:r>
              <a:rPr lang="en-GB" dirty="0" smtClean="0"/>
              <a:t>DD1 Site Allocation; Tuners Lane (the most sustainable available and deliverable achievable site)</a:t>
            </a:r>
          </a:p>
          <a:p>
            <a:pPr lvl="2"/>
            <a:r>
              <a:rPr lang="en-GB" dirty="0" smtClean="0"/>
              <a:t>DD2 Windfall </a:t>
            </a:r>
            <a:r>
              <a:rPr lang="en-GB" dirty="0"/>
              <a:t>H</a:t>
            </a:r>
            <a:r>
              <a:rPr lang="en-GB" dirty="0" smtClean="0"/>
              <a:t>ousing Policy</a:t>
            </a:r>
          </a:p>
          <a:p>
            <a:pPr lvl="2"/>
            <a:r>
              <a:rPr lang="en-GB" dirty="0" smtClean="0"/>
              <a:t>DD3 Design Policy</a:t>
            </a:r>
          </a:p>
          <a:p>
            <a:pPr lvl="1">
              <a:buFont typeface="Wingdings" charset="2"/>
              <a:buChar char="Ø"/>
            </a:pPr>
            <a:r>
              <a:rPr lang="en-GB" dirty="0" smtClean="0"/>
              <a:t>Eight other Policies covering </a:t>
            </a:r>
          </a:p>
          <a:p>
            <a:pPr lvl="2"/>
            <a:r>
              <a:rPr lang="en-GB" dirty="0" smtClean="0"/>
              <a:t>Flood Risk, Drainage and Flooding, Highway Safety, Communications, The Primary School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9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9389</TotalTime>
  <Words>913</Words>
  <Application>Microsoft Macintosh PowerPoint</Application>
  <PresentationFormat>On-screen Show (4:3)</PresentationFormat>
  <Paragraphs>135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Crudwell Parish Council Neighbourhood Plan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 14, Parish Council Review</dc:title>
  <dc:creator>Lynn Hamilton-Eddy</dc:creator>
  <cp:lastModifiedBy>Lynn Hamilton-Eddy</cp:lastModifiedBy>
  <cp:revision>98</cp:revision>
  <cp:lastPrinted>2018-11-30T15:09:37Z</cp:lastPrinted>
  <dcterms:created xsi:type="dcterms:W3CDTF">2018-11-26T15:03:11Z</dcterms:created>
  <dcterms:modified xsi:type="dcterms:W3CDTF">2019-08-09T11:13:04Z</dcterms:modified>
</cp:coreProperties>
</file>